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Roboto Mono Medium"/>
      <p:regular r:id="rId59"/>
      <p:bold r:id="rId60"/>
      <p:italic r:id="rId61"/>
      <p:boldItalic r:id="rId62"/>
    </p:embeddedFont>
    <p:embeddedFont>
      <p:font typeface="Inconsolata"/>
      <p:regular r:id="rId63"/>
      <p:bold r:id="rId64"/>
    </p:embeddedFont>
    <p:embeddedFont>
      <p:font typeface="Inconsolata SemiBold"/>
      <p:regular r:id="rId65"/>
      <p:bold r:id="rId66"/>
    </p:embeddedFont>
    <p:embeddedFont>
      <p:font typeface="Inconsolata Medium"/>
      <p:regular r:id="rId67"/>
      <p:bold r:id="rId68"/>
    </p:embeddedFont>
    <p:embeddedFont>
      <p:font typeface="Spectral Light"/>
      <p:regular r:id="rId69"/>
      <p:bold r:id="rId70"/>
      <p:italic r:id="rId71"/>
      <p:boldItalic r:id="rId72"/>
    </p:embeddedFont>
    <p:embeddedFont>
      <p:font typeface="Roboto Mono"/>
      <p:regular r:id="rId73"/>
      <p:bold r:id="rId74"/>
      <p:italic r:id="rId75"/>
      <p:boldItalic r:id="rId76"/>
    </p:embeddedFont>
    <p:embeddedFont>
      <p:font typeface="Inconsolata Light"/>
      <p:regular r:id="rId77"/>
      <p:bold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Mono-regular.fntdata"/><Relationship Id="rId72" Type="http://schemas.openxmlformats.org/officeDocument/2006/relationships/font" Target="fonts/SpectralLight-boldItalic.fntdata"/><Relationship Id="rId31" Type="http://schemas.openxmlformats.org/officeDocument/2006/relationships/slide" Target="slides/slide26.xml"/><Relationship Id="rId75" Type="http://schemas.openxmlformats.org/officeDocument/2006/relationships/font" Target="fonts/RobotoMono-italic.fntdata"/><Relationship Id="rId30" Type="http://schemas.openxmlformats.org/officeDocument/2006/relationships/slide" Target="slides/slide25.xml"/><Relationship Id="rId74" Type="http://schemas.openxmlformats.org/officeDocument/2006/relationships/font" Target="fonts/RobotoMono-bold.fntdata"/><Relationship Id="rId33" Type="http://schemas.openxmlformats.org/officeDocument/2006/relationships/slide" Target="slides/slide28.xml"/><Relationship Id="rId77" Type="http://schemas.openxmlformats.org/officeDocument/2006/relationships/font" Target="fonts/InconsolataLight-regular.fntdata"/><Relationship Id="rId32" Type="http://schemas.openxmlformats.org/officeDocument/2006/relationships/slide" Target="slides/slide27.xml"/><Relationship Id="rId76" Type="http://schemas.openxmlformats.org/officeDocument/2006/relationships/font" Target="fonts/RobotoMono-boldItalic.fntdata"/><Relationship Id="rId35" Type="http://schemas.openxmlformats.org/officeDocument/2006/relationships/slide" Target="slides/slide30.xml"/><Relationship Id="rId34" Type="http://schemas.openxmlformats.org/officeDocument/2006/relationships/slide" Target="slides/slide29.xml"/><Relationship Id="rId78" Type="http://schemas.openxmlformats.org/officeDocument/2006/relationships/font" Target="fonts/InconsolataLight-bold.fntdata"/><Relationship Id="rId71" Type="http://schemas.openxmlformats.org/officeDocument/2006/relationships/font" Target="fonts/SpectralLight-italic.fntdata"/><Relationship Id="rId70" Type="http://schemas.openxmlformats.org/officeDocument/2006/relationships/font" Target="fonts/SpectralLight-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onoMedium-boldItalic.fntdata"/><Relationship Id="rId61" Type="http://schemas.openxmlformats.org/officeDocument/2006/relationships/font" Target="fonts/RobotoMonoMedium-italic.fntdata"/><Relationship Id="rId20" Type="http://schemas.openxmlformats.org/officeDocument/2006/relationships/slide" Target="slides/slide15.xml"/><Relationship Id="rId64" Type="http://schemas.openxmlformats.org/officeDocument/2006/relationships/font" Target="fonts/Inconsolata-bold.fntdata"/><Relationship Id="rId63" Type="http://schemas.openxmlformats.org/officeDocument/2006/relationships/font" Target="fonts/Inconsolata-regular.fntdata"/><Relationship Id="rId22" Type="http://schemas.openxmlformats.org/officeDocument/2006/relationships/slide" Target="slides/slide17.xml"/><Relationship Id="rId66" Type="http://schemas.openxmlformats.org/officeDocument/2006/relationships/font" Target="fonts/InconsolataSemiBold-bold.fntdata"/><Relationship Id="rId21" Type="http://schemas.openxmlformats.org/officeDocument/2006/relationships/slide" Target="slides/slide16.xml"/><Relationship Id="rId65" Type="http://schemas.openxmlformats.org/officeDocument/2006/relationships/font" Target="fonts/InconsolataSemiBold-regular.fntdata"/><Relationship Id="rId24" Type="http://schemas.openxmlformats.org/officeDocument/2006/relationships/slide" Target="slides/slide19.xml"/><Relationship Id="rId68" Type="http://schemas.openxmlformats.org/officeDocument/2006/relationships/font" Target="fonts/InconsolataMedium-bold.fntdata"/><Relationship Id="rId23" Type="http://schemas.openxmlformats.org/officeDocument/2006/relationships/slide" Target="slides/slide18.xml"/><Relationship Id="rId67" Type="http://schemas.openxmlformats.org/officeDocument/2006/relationships/font" Target="fonts/InconsolataMedium-regular.fntdata"/><Relationship Id="rId60" Type="http://schemas.openxmlformats.org/officeDocument/2006/relationships/font" Target="fonts/RobotoMonoMedium-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SpectralLight-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obotoMonoMedium-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4a0c6b23f5_17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4a0c6b23f5_17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4a0c6b23f5_17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4a0c6b23f5_17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4a0c6b23f5_17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4a0c6b23f5_17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4a0c6b23f5_17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4a0c6b23f5_17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4a0c6b23f5_17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4a0c6b23f5_17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4a0c6b23f5_17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4a0c6b23f5_17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4a0c6b23f5_17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4a0c6b23f5_17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4a0c6b23f5_17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4a0c6b23f5_17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4a0c6b23f5_17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4a0c6b23f5_17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4a0c6b23f5_17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4a0c6b23f5_17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5fe5809c1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5fe5809c1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4a0c6b23f5_17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4a0c6b23f5_17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4a0c6b23f5_17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4a0c6b23f5_17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4a0c6b23f5_17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4a0c6b23f5_17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4a0c6b23f5_17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4a0c6b23f5_17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4a0c6b23f5_17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4a0c6b23f5_17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4a0c6b23f5_17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4a0c6b23f5_17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4a0c6b23f5_17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4a0c6b23f5_17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4a0c6b23f5_17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4a0c6b23f5_17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4a0c6b23f5_17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4a0c6b23f5_17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4a0c6b23f5_17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4a0c6b23f5_17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4a034d1e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4a034d1e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4a0c6b23f5_17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4a0c6b23f5_17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4a0c6b23f5_17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4a0c6b23f5_17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4a0c6b23f5_17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4a0c6b23f5_17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4a0c6b23f5_17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4a0c6b23f5_17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4a0c6b23f5_17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4a0c6b23f5_17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4a0c6b23f5_17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4a0c6b23f5_17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4a0c6b23f5_17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4a0c6b23f5_17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4a0c6b23f5_17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4a0c6b23f5_17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4a0c6b23f5_17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4a0c6b23f5_17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4a0c6b23f5_17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4a0c6b23f5_17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4a034d1e0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4a034d1e0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4a0c6b23f5_17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4a0c6b23f5_17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4a0c6b23f5_17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4a0c6b23f5_17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4a0c6b23f5_17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4a0c6b23f5_17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4a0c6b23f5_17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4a0c6b23f5_17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4a0c6b23f5_17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4a0c6b23f5_17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4a0c6b23f5_17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4a0c6b23f5_17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4a0c6b23f5_17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4a0c6b23f5_17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4a0c6b23f5_17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4a0c6b23f5_17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4a0c6b23f5_17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4a0c6b23f5_17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4a0c6b23f5_17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4a0c6b23f5_17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4a034d1e0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4a034d1e0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4a0c6b23f5_17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4a0c6b23f5_17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4a0c6b23f5_17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4a0c6b23f5_17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4a0c6b23f5_17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4a0c6b23f5_17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4a0c6b23f5_17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4a0c6b23f5_17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4a034d1e0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4a034d1e0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4a0c6b23f5_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4a0c6b23f5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1d91f109b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1d91f109b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4a0c6b23f5_17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4a0c6b23f5_17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Font typeface="Inconsolata SemiBold"/>
              <a:buNone/>
              <a:defRPr sz="5200">
                <a:latin typeface="Inconsolata SemiBold"/>
                <a:ea typeface="Inconsolata SemiBold"/>
                <a:cs typeface="Inconsolata SemiBold"/>
                <a:sym typeface="Inconsolata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Inconsolata Medium"/>
              <a:buNone/>
              <a:defRPr sz="2800">
                <a:latin typeface="Inconsolata Medium"/>
                <a:ea typeface="Inconsolata Medium"/>
                <a:cs typeface="Inconsolata Medium"/>
                <a:sym typeface="Inconsolata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993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Inconsolata Medium"/>
                <a:ea typeface="Inconsolata Medium"/>
                <a:cs typeface="Inconsolata Medium"/>
                <a:sym typeface="Inconsolata Medium"/>
              </a:rPr>
              <a:t>blocksize</a:t>
            </a:r>
            <a:endParaRPr>
              <a:latin typeface="Inconsolata Medium"/>
              <a:ea typeface="Inconsolata Medium"/>
              <a:cs typeface="Inconsolata Medium"/>
              <a:sym typeface="Inconsolata Medium"/>
            </a:endParaRPr>
          </a:p>
        </p:txBody>
      </p:sp>
      <p:sp>
        <p:nvSpPr>
          <p:cNvPr id="55" name="Google Shape;55;p13"/>
          <p:cNvSpPr txBox="1"/>
          <p:nvPr>
            <p:ph idx="1" type="subTitle"/>
          </p:nvPr>
        </p:nvSpPr>
        <p:spPr>
          <a:xfrm>
            <a:off x="311700" y="28861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Inconsolata"/>
                <a:ea typeface="Inconsolata"/>
                <a:cs typeface="Inconsolata"/>
                <a:sym typeface="Inconsolata"/>
              </a:rPr>
              <a:t>2025-0</a:t>
            </a:r>
            <a:r>
              <a:rPr lang="en">
                <a:latin typeface="Inconsolata"/>
                <a:ea typeface="Inconsolata"/>
                <a:cs typeface="Inconsolata"/>
                <a:sym typeface="Inconsolata"/>
              </a:rPr>
              <a:t>4</a:t>
            </a:r>
            <a:r>
              <a:rPr lang="en">
                <a:latin typeface="Inconsolata"/>
                <a:ea typeface="Inconsolata"/>
                <a:cs typeface="Inconsolata"/>
                <a:sym typeface="Inconsolata"/>
              </a:rPr>
              <a:t>-12 tysons</a:t>
            </a:r>
            <a:endParaRPr>
              <a:latin typeface="Inconsolata"/>
              <a:ea typeface="Inconsolata"/>
              <a:cs typeface="Inconsolata"/>
              <a:sym typeface="Inconsolat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2"/>
          <p:cNvPicPr preferRelativeResize="0"/>
          <p:nvPr/>
        </p:nvPicPr>
        <p:blipFill>
          <a:blip r:embed="rId3">
            <a:alphaModFix/>
          </a:blip>
          <a:stretch>
            <a:fillRect/>
          </a:stretch>
        </p:blipFill>
        <p:spPr>
          <a:xfrm>
            <a:off x="2069800" y="152400"/>
            <a:ext cx="5004409"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ctrTitle"/>
          </p:nvPr>
        </p:nvSpPr>
        <p:spPr>
          <a:xfrm>
            <a:off x="1333800" y="1368450"/>
            <a:ext cx="6476400" cy="24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latin typeface="Inconsolata Medium"/>
                <a:ea typeface="Inconsolata Medium"/>
                <a:cs typeface="Inconsolata Medium"/>
                <a:sym typeface="Inconsolata Medium"/>
              </a:rPr>
              <a:t>all of the sudden </a:t>
            </a:r>
            <a:endParaRPr sz="2600">
              <a:latin typeface="Inconsolata Medium"/>
              <a:ea typeface="Inconsolata Medium"/>
              <a:cs typeface="Inconsolata Medium"/>
              <a:sym typeface="Inconsolata Medium"/>
            </a:endParaRPr>
          </a:p>
          <a:p>
            <a:pPr indent="0" lvl="0" marL="0" rtl="0" algn="ctr">
              <a:spcBef>
                <a:spcPts val="0"/>
              </a:spcBef>
              <a:spcAft>
                <a:spcPts val="0"/>
              </a:spcAft>
              <a:buNone/>
            </a:pPr>
            <a:r>
              <a:rPr lang="en" sz="2600">
                <a:latin typeface="Inconsolata Medium"/>
                <a:ea typeface="Inconsolata Medium"/>
                <a:cs typeface="Inconsolata Medium"/>
                <a:sym typeface="Inconsolata Medium"/>
              </a:rPr>
              <a:t>everyone wants to be a self-custodian</a:t>
            </a:r>
            <a:endParaRPr sz="2600">
              <a:latin typeface="Inconsolata Medium"/>
              <a:ea typeface="Inconsolata Medium"/>
              <a:cs typeface="Inconsolata Medium"/>
              <a:sym typeface="Inconsolata Medium"/>
            </a:endParaRPr>
          </a:p>
          <a:p>
            <a:pPr indent="0" lvl="0" marL="0" rtl="0" algn="ctr">
              <a:spcBef>
                <a:spcPts val="0"/>
              </a:spcBef>
              <a:spcAft>
                <a:spcPts val="0"/>
              </a:spcAft>
              <a:buNone/>
            </a:pPr>
            <a:r>
              <a:t/>
            </a:r>
            <a:endParaRPr sz="2600">
              <a:latin typeface="Inconsolata Medium"/>
              <a:ea typeface="Inconsolata Medium"/>
              <a:cs typeface="Inconsolata Medium"/>
              <a:sym typeface="Inconsolata Medium"/>
            </a:endParaRPr>
          </a:p>
          <a:p>
            <a:pPr indent="0" lvl="0" marL="0" rtl="0" algn="ctr">
              <a:spcBef>
                <a:spcPts val="0"/>
              </a:spcBef>
              <a:spcAft>
                <a:spcPts val="0"/>
              </a:spcAft>
              <a:buNone/>
            </a:pPr>
            <a:r>
              <a:rPr lang="en" sz="2600">
                <a:latin typeface="Inconsolata Medium"/>
                <a:ea typeface="Inconsolata Medium"/>
                <a:cs typeface="Inconsolata Medium"/>
                <a:sym typeface="Inconsolata Medium"/>
              </a:rPr>
              <a:t>now what?</a:t>
            </a:r>
            <a:endParaRPr sz="2600">
              <a:latin typeface="Inconsolata Medium"/>
              <a:ea typeface="Inconsolata Medium"/>
              <a:cs typeface="Inconsolata Medium"/>
              <a:sym typeface="Inconsolata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4"/>
          <p:cNvSpPr txBox="1"/>
          <p:nvPr>
            <p:ph type="ctrTitle"/>
          </p:nvPr>
        </p:nvSpPr>
        <p:spPr>
          <a:xfrm>
            <a:off x="311700" y="355375"/>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Inconsolata Medium"/>
                <a:ea typeface="Inconsolata Medium"/>
                <a:cs typeface="Inconsolata Medium"/>
                <a:sym typeface="Inconsolata Medium"/>
              </a:rPr>
              <a:t>chain limitations on exit</a:t>
            </a:r>
            <a:endParaRPr sz="3600">
              <a:latin typeface="Inconsolata Medium"/>
              <a:ea typeface="Inconsolata Medium"/>
              <a:cs typeface="Inconsolata Medium"/>
              <a:sym typeface="Inconsolata Medium"/>
            </a:endParaRPr>
          </a:p>
        </p:txBody>
      </p:sp>
      <p:pic>
        <p:nvPicPr>
          <p:cNvPr id="124" name="Google Shape;124;p24"/>
          <p:cNvPicPr preferRelativeResize="0"/>
          <p:nvPr/>
        </p:nvPicPr>
        <p:blipFill>
          <a:blip r:embed="rId3">
            <a:alphaModFix/>
          </a:blip>
          <a:stretch>
            <a:fillRect/>
          </a:stretch>
        </p:blipFill>
        <p:spPr>
          <a:xfrm>
            <a:off x="152400" y="1220575"/>
            <a:ext cx="8839202" cy="17264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ctrTitle"/>
          </p:nvPr>
        </p:nvSpPr>
        <p:spPr>
          <a:xfrm>
            <a:off x="311700" y="355375"/>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Inconsolata Medium"/>
                <a:ea typeface="Inconsolata Medium"/>
                <a:cs typeface="Inconsolata Medium"/>
                <a:sym typeface="Inconsolata Medium"/>
              </a:rPr>
              <a:t>chain limitations on exit</a:t>
            </a:r>
            <a:endParaRPr sz="3600">
              <a:latin typeface="Inconsolata Medium"/>
              <a:ea typeface="Inconsolata Medium"/>
              <a:cs typeface="Inconsolata Medium"/>
              <a:sym typeface="Inconsolata Medium"/>
            </a:endParaRPr>
          </a:p>
        </p:txBody>
      </p:sp>
      <p:pic>
        <p:nvPicPr>
          <p:cNvPr id="130" name="Google Shape;130;p25"/>
          <p:cNvPicPr preferRelativeResize="0"/>
          <p:nvPr/>
        </p:nvPicPr>
        <p:blipFill>
          <a:blip r:embed="rId3">
            <a:alphaModFix/>
          </a:blip>
          <a:stretch>
            <a:fillRect/>
          </a:stretch>
        </p:blipFill>
        <p:spPr>
          <a:xfrm>
            <a:off x="152400" y="1220575"/>
            <a:ext cx="7505700" cy="2505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type="ctrTitle"/>
          </p:nvPr>
        </p:nvSpPr>
        <p:spPr>
          <a:xfrm>
            <a:off x="311700" y="355375"/>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Inconsolata Medium"/>
                <a:ea typeface="Inconsolata Medium"/>
                <a:cs typeface="Inconsolata Medium"/>
                <a:sym typeface="Inconsolata Medium"/>
              </a:rPr>
              <a:t>chain limitations on exit</a:t>
            </a:r>
            <a:endParaRPr sz="3600">
              <a:latin typeface="Inconsolata Medium"/>
              <a:ea typeface="Inconsolata Medium"/>
              <a:cs typeface="Inconsolata Medium"/>
              <a:sym typeface="Inconsolata Medium"/>
            </a:endParaRPr>
          </a:p>
        </p:txBody>
      </p:sp>
      <p:pic>
        <p:nvPicPr>
          <p:cNvPr id="136" name="Google Shape;136;p26"/>
          <p:cNvPicPr preferRelativeResize="0"/>
          <p:nvPr/>
        </p:nvPicPr>
        <p:blipFill>
          <a:blip r:embed="rId3">
            <a:alphaModFix/>
          </a:blip>
          <a:stretch>
            <a:fillRect/>
          </a:stretch>
        </p:blipFill>
        <p:spPr>
          <a:xfrm>
            <a:off x="152400" y="1220575"/>
            <a:ext cx="8839202" cy="1726477"/>
          </a:xfrm>
          <a:prstGeom prst="rect">
            <a:avLst/>
          </a:prstGeom>
          <a:noFill/>
          <a:ln>
            <a:noFill/>
          </a:ln>
        </p:spPr>
      </p:pic>
      <p:pic>
        <p:nvPicPr>
          <p:cNvPr id="137" name="Google Shape;137;p26"/>
          <p:cNvPicPr preferRelativeResize="0"/>
          <p:nvPr/>
        </p:nvPicPr>
        <p:blipFill>
          <a:blip r:embed="rId4">
            <a:alphaModFix/>
          </a:blip>
          <a:stretch>
            <a:fillRect/>
          </a:stretch>
        </p:blipFill>
        <p:spPr>
          <a:xfrm>
            <a:off x="152400" y="3175652"/>
            <a:ext cx="8839201" cy="109137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7"/>
          <p:cNvSpPr txBox="1"/>
          <p:nvPr/>
        </p:nvSpPr>
        <p:spPr>
          <a:xfrm>
            <a:off x="333600" y="1205700"/>
            <a:ext cx="8476800" cy="2732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000"/>
              </a:spcBef>
              <a:spcAft>
                <a:spcPts val="0"/>
              </a:spcAft>
              <a:buClr>
                <a:srgbClr val="24292E"/>
              </a:buClr>
              <a:buSzPts val="1800"/>
              <a:buFont typeface="Inconsolata Medium"/>
              <a:buAutoNum type="arabicPeriod"/>
            </a:pPr>
            <a:r>
              <a:rPr lang="en" sz="1800">
                <a:solidFill>
                  <a:srgbClr val="24292E"/>
                </a:solidFill>
                <a:highlight>
                  <a:srgbClr val="FFFFFF"/>
                </a:highlight>
                <a:latin typeface="Inconsolata Medium"/>
                <a:ea typeface="Inconsolata Medium"/>
                <a:cs typeface="Inconsolata Medium"/>
                <a:sym typeface="Inconsolata Medium"/>
              </a:rPr>
              <a:t>US gov (or G7 countries) 6102 an impl. w/ forks</a:t>
            </a:r>
            <a:endParaRPr sz="1800">
              <a:solidFill>
                <a:srgbClr val="24292E"/>
              </a:solidFill>
              <a:highlight>
                <a:srgbClr val="FFFFFF"/>
              </a:highlight>
              <a:latin typeface="Inconsolata Medium"/>
              <a:ea typeface="Inconsolata Medium"/>
              <a:cs typeface="Inconsolata Medium"/>
              <a:sym typeface="Inconsolata Medium"/>
            </a:endParaRPr>
          </a:p>
          <a:p>
            <a:pPr indent="-342900" lvl="0" marL="457200" rtl="0" algn="l">
              <a:lnSpc>
                <a:spcPct val="115000"/>
              </a:lnSpc>
              <a:spcBef>
                <a:spcPts val="1000"/>
              </a:spcBef>
              <a:spcAft>
                <a:spcPts val="0"/>
              </a:spcAft>
              <a:buClr>
                <a:srgbClr val="24292E"/>
              </a:buClr>
              <a:buSzPts val="1800"/>
              <a:buFont typeface="Inconsolata Medium"/>
              <a:buAutoNum type="arabicPeriod"/>
            </a:pPr>
            <a:r>
              <a:rPr lang="en" sz="1800">
                <a:solidFill>
                  <a:srgbClr val="24292E"/>
                </a:solidFill>
                <a:highlight>
                  <a:srgbClr val="FFFFFF"/>
                </a:highlight>
                <a:latin typeface="Inconsolata Medium"/>
                <a:ea typeface="Inconsolata Medium"/>
                <a:cs typeface="Inconsolata Medium"/>
                <a:sym typeface="Inconsolata Medium"/>
              </a:rPr>
              <a:t>“Exit window” given</a:t>
            </a:r>
            <a:endParaRPr sz="1800">
              <a:solidFill>
                <a:srgbClr val="24292E"/>
              </a:solidFill>
              <a:highlight>
                <a:srgbClr val="FFFFFF"/>
              </a:highlight>
              <a:latin typeface="Inconsolata Medium"/>
              <a:ea typeface="Inconsolata Medium"/>
              <a:cs typeface="Inconsolata Medium"/>
              <a:sym typeface="Inconsolata Medium"/>
            </a:endParaRPr>
          </a:p>
          <a:p>
            <a:pPr indent="-342900" lvl="0" marL="457200" rtl="0" algn="l">
              <a:lnSpc>
                <a:spcPct val="115000"/>
              </a:lnSpc>
              <a:spcBef>
                <a:spcPts val="1000"/>
              </a:spcBef>
              <a:spcAft>
                <a:spcPts val="0"/>
              </a:spcAft>
              <a:buClr>
                <a:srgbClr val="24292E"/>
              </a:buClr>
              <a:buSzPts val="1800"/>
              <a:buFont typeface="Inconsolata Medium"/>
              <a:buAutoNum type="arabicPeriod"/>
            </a:pPr>
            <a:r>
              <a:rPr lang="en" sz="1800">
                <a:solidFill>
                  <a:srgbClr val="24292E"/>
                </a:solidFill>
                <a:highlight>
                  <a:srgbClr val="FFFFFF"/>
                </a:highlight>
                <a:latin typeface="Inconsolata Medium"/>
                <a:ea typeface="Inconsolata Medium"/>
                <a:cs typeface="Inconsolata Medium"/>
                <a:sym typeface="Inconsolata Medium"/>
              </a:rPr>
              <a:t>Blackrock has fork choice in their S1, dumps other side</a:t>
            </a:r>
            <a:endParaRPr sz="1800">
              <a:solidFill>
                <a:srgbClr val="24292E"/>
              </a:solidFill>
              <a:highlight>
                <a:srgbClr val="FFFFFF"/>
              </a:highlight>
              <a:latin typeface="Inconsolata Medium"/>
              <a:ea typeface="Inconsolata Medium"/>
              <a:cs typeface="Inconsolata Medium"/>
              <a:sym typeface="Inconsolata Medium"/>
            </a:endParaRPr>
          </a:p>
          <a:p>
            <a:pPr indent="-342900" lvl="0" marL="457200" rtl="0" algn="l">
              <a:lnSpc>
                <a:spcPct val="115000"/>
              </a:lnSpc>
              <a:spcBef>
                <a:spcPts val="1000"/>
              </a:spcBef>
              <a:spcAft>
                <a:spcPts val="0"/>
              </a:spcAft>
              <a:buClr>
                <a:srgbClr val="24292E"/>
              </a:buClr>
              <a:buSzPts val="1800"/>
              <a:buFont typeface="Inconsolata Medium"/>
              <a:buAutoNum type="arabicPeriod"/>
            </a:pPr>
            <a:r>
              <a:rPr lang="en" sz="1800">
                <a:solidFill>
                  <a:srgbClr val="24292E"/>
                </a:solidFill>
                <a:highlight>
                  <a:srgbClr val="FFFFFF"/>
                </a:highlight>
                <a:latin typeface="Inconsolata Medium"/>
                <a:ea typeface="Inconsolata Medium"/>
                <a:cs typeface="Inconsolata Medium"/>
                <a:sym typeface="Inconsolata Medium"/>
              </a:rPr>
              <a:t>Profit-seeking (and regulated) miners must follow</a:t>
            </a:r>
            <a:endParaRPr sz="1800">
              <a:solidFill>
                <a:srgbClr val="24292E"/>
              </a:solidFill>
              <a:highlight>
                <a:srgbClr val="FFFFFF"/>
              </a:highlight>
              <a:latin typeface="Inconsolata Medium"/>
              <a:ea typeface="Inconsolata Medium"/>
              <a:cs typeface="Inconsolata Medium"/>
              <a:sym typeface="Inconsolata Medium"/>
            </a:endParaRPr>
          </a:p>
          <a:p>
            <a:pPr indent="-342900" lvl="0" marL="457200" rtl="0" algn="l">
              <a:lnSpc>
                <a:spcPct val="115000"/>
              </a:lnSpc>
              <a:spcBef>
                <a:spcPts val="1000"/>
              </a:spcBef>
              <a:spcAft>
                <a:spcPts val="0"/>
              </a:spcAft>
              <a:buClr>
                <a:srgbClr val="24292E"/>
              </a:buClr>
              <a:buSzPts val="1800"/>
              <a:buFont typeface="Inconsolata Medium"/>
              <a:buAutoNum type="arabicPeriod"/>
            </a:pPr>
            <a:r>
              <a:rPr lang="en" sz="1800">
                <a:solidFill>
                  <a:srgbClr val="24292E"/>
                </a:solidFill>
                <a:highlight>
                  <a:srgbClr val="FFFFFF"/>
                </a:highlight>
                <a:latin typeface="Inconsolata Medium"/>
                <a:ea typeface="Inconsolata Medium"/>
                <a:cs typeface="Inconsolata Medium"/>
                <a:sym typeface="Inconsolata Medium"/>
              </a:rPr>
              <a:t>“Real” bitcoin PoW cooked</a:t>
            </a:r>
            <a:endParaRPr sz="1800">
              <a:solidFill>
                <a:srgbClr val="24292E"/>
              </a:solidFill>
              <a:highlight>
                <a:srgbClr val="FFFFFF"/>
              </a:highlight>
              <a:latin typeface="Inconsolata Medium"/>
              <a:ea typeface="Inconsolata Medium"/>
              <a:cs typeface="Inconsolata Medium"/>
              <a:sym typeface="Inconsolata Medium"/>
            </a:endParaRPr>
          </a:p>
          <a:p>
            <a:pPr indent="0" lvl="0" marL="0" rtl="0" algn="l">
              <a:lnSpc>
                <a:spcPct val="115000"/>
              </a:lnSpc>
              <a:spcBef>
                <a:spcPts val="1000"/>
              </a:spcBef>
              <a:spcAft>
                <a:spcPts val="1000"/>
              </a:spcAft>
              <a:buNone/>
            </a:pPr>
            <a:r>
              <a:t/>
            </a:r>
            <a:endParaRPr sz="1800">
              <a:latin typeface="Inconsolata Medium"/>
              <a:ea typeface="Inconsolata Medium"/>
              <a:cs typeface="Inconsolata Medium"/>
              <a:sym typeface="Inconsolata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nvSpPr>
        <p:spPr>
          <a:xfrm>
            <a:off x="333600" y="1205700"/>
            <a:ext cx="8476800" cy="2732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000"/>
              </a:spcBef>
              <a:spcAft>
                <a:spcPts val="0"/>
              </a:spcAft>
              <a:buClr>
                <a:srgbClr val="24292E"/>
              </a:buClr>
              <a:buSzPts val="1800"/>
              <a:buFont typeface="Inconsolata Medium"/>
              <a:buAutoNum type="arabicPeriod"/>
            </a:pPr>
            <a:r>
              <a:rPr lang="en" sz="1800">
                <a:solidFill>
                  <a:srgbClr val="24292E"/>
                </a:solidFill>
                <a:highlight>
                  <a:srgbClr val="FFFFFF"/>
                </a:highlight>
                <a:latin typeface="Inconsolata Medium"/>
                <a:ea typeface="Inconsolata Medium"/>
                <a:cs typeface="Inconsolata Medium"/>
                <a:sym typeface="Inconsolata Medium"/>
              </a:rPr>
              <a:t>US gov (or G7 countries) 6102 an impl. w/ forks</a:t>
            </a:r>
            <a:endParaRPr sz="1800">
              <a:solidFill>
                <a:srgbClr val="24292E"/>
              </a:solidFill>
              <a:highlight>
                <a:srgbClr val="FFFFFF"/>
              </a:highlight>
              <a:latin typeface="Inconsolata Medium"/>
              <a:ea typeface="Inconsolata Medium"/>
              <a:cs typeface="Inconsolata Medium"/>
              <a:sym typeface="Inconsolata Medium"/>
            </a:endParaRPr>
          </a:p>
          <a:p>
            <a:pPr indent="-342900" lvl="0" marL="457200" rtl="0" algn="l">
              <a:lnSpc>
                <a:spcPct val="115000"/>
              </a:lnSpc>
              <a:spcBef>
                <a:spcPts val="1000"/>
              </a:spcBef>
              <a:spcAft>
                <a:spcPts val="0"/>
              </a:spcAft>
              <a:buClr>
                <a:srgbClr val="24292E"/>
              </a:buClr>
              <a:buSzPts val="1800"/>
              <a:buFont typeface="Inconsolata Medium"/>
              <a:buAutoNum type="arabicPeriod"/>
            </a:pPr>
            <a:r>
              <a:rPr lang="en" sz="1800">
                <a:solidFill>
                  <a:srgbClr val="24292E"/>
                </a:solidFill>
                <a:highlight>
                  <a:srgbClr val="FFFFFF"/>
                </a:highlight>
                <a:latin typeface="Inconsolata Medium"/>
                <a:ea typeface="Inconsolata Medium"/>
                <a:cs typeface="Inconsolata Medium"/>
                <a:sym typeface="Inconsolata Medium"/>
              </a:rPr>
              <a:t>“Exit window” given</a:t>
            </a:r>
            <a:endParaRPr sz="1800">
              <a:solidFill>
                <a:srgbClr val="24292E"/>
              </a:solidFill>
              <a:highlight>
                <a:srgbClr val="FFFFFF"/>
              </a:highlight>
              <a:latin typeface="Inconsolata Medium"/>
              <a:ea typeface="Inconsolata Medium"/>
              <a:cs typeface="Inconsolata Medium"/>
              <a:sym typeface="Inconsolata Medium"/>
            </a:endParaRPr>
          </a:p>
          <a:p>
            <a:pPr indent="-342900" lvl="0" marL="457200" rtl="0" algn="l">
              <a:lnSpc>
                <a:spcPct val="115000"/>
              </a:lnSpc>
              <a:spcBef>
                <a:spcPts val="1000"/>
              </a:spcBef>
              <a:spcAft>
                <a:spcPts val="0"/>
              </a:spcAft>
              <a:buClr>
                <a:srgbClr val="24292E"/>
              </a:buClr>
              <a:buSzPts val="1800"/>
              <a:buFont typeface="Inconsolata Medium"/>
              <a:buAutoNum type="arabicPeriod"/>
            </a:pPr>
            <a:r>
              <a:rPr lang="en" sz="1800">
                <a:solidFill>
                  <a:srgbClr val="24292E"/>
                </a:solidFill>
                <a:highlight>
                  <a:srgbClr val="FFFFFF"/>
                </a:highlight>
                <a:latin typeface="Inconsolata Medium"/>
                <a:ea typeface="Inconsolata Medium"/>
                <a:cs typeface="Inconsolata Medium"/>
                <a:sym typeface="Inconsolata Medium"/>
              </a:rPr>
              <a:t>Blackrock has fork choice in their S1, dumps other side</a:t>
            </a:r>
            <a:endParaRPr sz="1800">
              <a:solidFill>
                <a:srgbClr val="24292E"/>
              </a:solidFill>
              <a:highlight>
                <a:srgbClr val="FFFFFF"/>
              </a:highlight>
              <a:latin typeface="Inconsolata Medium"/>
              <a:ea typeface="Inconsolata Medium"/>
              <a:cs typeface="Inconsolata Medium"/>
              <a:sym typeface="Inconsolata Medium"/>
            </a:endParaRPr>
          </a:p>
          <a:p>
            <a:pPr indent="-342900" lvl="0" marL="457200" rtl="0" algn="l">
              <a:lnSpc>
                <a:spcPct val="115000"/>
              </a:lnSpc>
              <a:spcBef>
                <a:spcPts val="1000"/>
              </a:spcBef>
              <a:spcAft>
                <a:spcPts val="0"/>
              </a:spcAft>
              <a:buClr>
                <a:srgbClr val="24292E"/>
              </a:buClr>
              <a:buSzPts val="1800"/>
              <a:buFont typeface="Inconsolata Medium"/>
              <a:buAutoNum type="arabicPeriod"/>
            </a:pPr>
            <a:r>
              <a:rPr lang="en" sz="1800">
                <a:solidFill>
                  <a:srgbClr val="24292E"/>
                </a:solidFill>
                <a:highlight>
                  <a:srgbClr val="FFFFFF"/>
                </a:highlight>
                <a:latin typeface="Inconsolata Medium"/>
                <a:ea typeface="Inconsolata Medium"/>
                <a:cs typeface="Inconsolata Medium"/>
                <a:sym typeface="Inconsolata Medium"/>
              </a:rPr>
              <a:t>Profit-seeking (and regulated) miners must follow</a:t>
            </a:r>
            <a:endParaRPr sz="1800">
              <a:solidFill>
                <a:srgbClr val="24292E"/>
              </a:solidFill>
              <a:highlight>
                <a:srgbClr val="FFFFFF"/>
              </a:highlight>
              <a:latin typeface="Inconsolata Medium"/>
              <a:ea typeface="Inconsolata Medium"/>
              <a:cs typeface="Inconsolata Medium"/>
              <a:sym typeface="Inconsolata Medium"/>
            </a:endParaRPr>
          </a:p>
          <a:p>
            <a:pPr indent="-342900" lvl="0" marL="457200" rtl="0" algn="l">
              <a:lnSpc>
                <a:spcPct val="115000"/>
              </a:lnSpc>
              <a:spcBef>
                <a:spcPts val="1000"/>
              </a:spcBef>
              <a:spcAft>
                <a:spcPts val="0"/>
              </a:spcAft>
              <a:buClr>
                <a:srgbClr val="24292E"/>
              </a:buClr>
              <a:buSzPts val="1800"/>
              <a:buFont typeface="Inconsolata Medium"/>
              <a:buAutoNum type="arabicPeriod"/>
            </a:pPr>
            <a:r>
              <a:rPr lang="en" sz="1800">
                <a:solidFill>
                  <a:srgbClr val="24292E"/>
                </a:solidFill>
                <a:highlight>
                  <a:srgbClr val="FFFFFF"/>
                </a:highlight>
                <a:latin typeface="Inconsolata Medium"/>
                <a:ea typeface="Inconsolata Medium"/>
                <a:cs typeface="Inconsolata Medium"/>
                <a:sym typeface="Inconsolata Medium"/>
              </a:rPr>
              <a:t>“Real” bitcoin PoW cooked</a:t>
            </a:r>
            <a:endParaRPr sz="1800">
              <a:solidFill>
                <a:srgbClr val="24292E"/>
              </a:solidFill>
              <a:highlight>
                <a:srgbClr val="FFFFFF"/>
              </a:highlight>
              <a:latin typeface="Inconsolata Medium"/>
              <a:ea typeface="Inconsolata Medium"/>
              <a:cs typeface="Inconsolata Medium"/>
              <a:sym typeface="Inconsolata Medium"/>
            </a:endParaRPr>
          </a:p>
          <a:p>
            <a:pPr indent="0" lvl="0" marL="0" rtl="0" algn="l">
              <a:lnSpc>
                <a:spcPct val="115000"/>
              </a:lnSpc>
              <a:spcBef>
                <a:spcPts val="1000"/>
              </a:spcBef>
              <a:spcAft>
                <a:spcPts val="1000"/>
              </a:spcAft>
              <a:buNone/>
            </a:pPr>
            <a:r>
              <a:t/>
            </a:r>
            <a:endParaRPr sz="1800">
              <a:latin typeface="Inconsolata Medium"/>
              <a:ea typeface="Inconsolata Medium"/>
              <a:cs typeface="Inconsolata Medium"/>
              <a:sym typeface="Inconsolata Medium"/>
            </a:endParaRPr>
          </a:p>
        </p:txBody>
      </p:sp>
      <p:sp>
        <p:nvSpPr>
          <p:cNvPr id="148" name="Google Shape;148;p28"/>
          <p:cNvSpPr txBox="1"/>
          <p:nvPr/>
        </p:nvSpPr>
        <p:spPr>
          <a:xfrm>
            <a:off x="3389425" y="446950"/>
            <a:ext cx="536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pic>
        <p:nvPicPr>
          <p:cNvPr id="149" name="Google Shape;149;p28" title="fell-for-it.png"/>
          <p:cNvPicPr preferRelativeResize="0"/>
          <p:nvPr/>
        </p:nvPicPr>
        <p:blipFill>
          <a:blip r:embed="rId3">
            <a:alphaModFix/>
          </a:blip>
          <a:stretch>
            <a:fillRect/>
          </a:stretch>
        </p:blipFill>
        <p:spPr>
          <a:xfrm>
            <a:off x="5073038" y="3147325"/>
            <a:ext cx="1996174" cy="1996175"/>
          </a:xfrm>
          <a:prstGeom prst="rect">
            <a:avLst/>
          </a:prstGeom>
          <a:noFill/>
          <a:ln>
            <a:noFill/>
          </a:ln>
        </p:spPr>
      </p:pic>
      <p:pic>
        <p:nvPicPr>
          <p:cNvPr id="150" name="Google Shape;150;p28"/>
          <p:cNvPicPr preferRelativeResize="0"/>
          <p:nvPr/>
        </p:nvPicPr>
        <p:blipFill>
          <a:blip r:embed="rId4">
            <a:alphaModFix/>
          </a:blip>
          <a:stretch>
            <a:fillRect/>
          </a:stretch>
        </p:blipFill>
        <p:spPr>
          <a:xfrm>
            <a:off x="6404550" y="4417200"/>
            <a:ext cx="1026125" cy="7262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9"/>
          <p:cNvSpPr txBox="1"/>
          <p:nvPr>
            <p:ph type="ctrTitle"/>
          </p:nvPr>
        </p:nvSpPr>
        <p:spPr>
          <a:xfrm>
            <a:off x="311700" y="355375"/>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existing L2s don’t solve</a:t>
            </a:r>
            <a:endParaRPr sz="3600"/>
          </a:p>
        </p:txBody>
      </p:sp>
      <p:pic>
        <p:nvPicPr>
          <p:cNvPr id="156" name="Google Shape;156;p29"/>
          <p:cNvPicPr preferRelativeResize="0"/>
          <p:nvPr/>
        </p:nvPicPr>
        <p:blipFill>
          <a:blip r:embed="rId3">
            <a:alphaModFix/>
          </a:blip>
          <a:stretch>
            <a:fillRect/>
          </a:stretch>
        </p:blipFill>
        <p:spPr>
          <a:xfrm>
            <a:off x="226900" y="1802938"/>
            <a:ext cx="8839200" cy="15376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0"/>
          <p:cNvSpPr txBox="1"/>
          <p:nvPr>
            <p:ph type="ctrTitle"/>
          </p:nvPr>
        </p:nvSpPr>
        <p:spPr>
          <a:xfrm>
            <a:off x="311700" y="355375"/>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best-case response</a:t>
            </a:r>
            <a:endParaRPr sz="3600"/>
          </a:p>
        </p:txBody>
      </p:sp>
      <p:sp>
        <p:nvSpPr>
          <p:cNvPr id="162" name="Google Shape;162;p30"/>
          <p:cNvSpPr txBox="1"/>
          <p:nvPr/>
        </p:nvSpPr>
        <p:spPr>
          <a:xfrm>
            <a:off x="428325" y="1396750"/>
            <a:ext cx="8445600" cy="3370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2"/>
              </a:buClr>
              <a:buSzPts val="1800"/>
              <a:buFont typeface="Inconsolata Medium"/>
              <a:buChar char="-"/>
            </a:pPr>
            <a:r>
              <a:rPr lang="en" sz="1800">
                <a:solidFill>
                  <a:schemeClr val="dk2"/>
                </a:solidFill>
                <a:latin typeface="Inconsolata Medium"/>
                <a:ea typeface="Inconsolata Medium"/>
                <a:cs typeface="Inconsolata Medium"/>
                <a:sym typeface="Inconsolata Medium"/>
              </a:rPr>
              <a:t>some kind of batched withdrawal to “other” L2s</a:t>
            </a:r>
            <a:endParaRPr sz="1800">
              <a:solidFill>
                <a:schemeClr val="dk2"/>
              </a:solidFill>
              <a:latin typeface="Inconsolata Medium"/>
              <a:ea typeface="Inconsolata Medium"/>
              <a:cs typeface="Inconsolata Medium"/>
              <a:sym typeface="Inconsolata Medium"/>
            </a:endParaRPr>
          </a:p>
          <a:p>
            <a:pPr indent="-342900" lvl="1" marL="914400" rtl="0" algn="l">
              <a:lnSpc>
                <a:spcPct val="100000"/>
              </a:lnSpc>
              <a:spcBef>
                <a:spcPts val="1000"/>
              </a:spcBef>
              <a:spcAft>
                <a:spcPts val="0"/>
              </a:spcAft>
              <a:buClr>
                <a:schemeClr val="dk2"/>
              </a:buClr>
              <a:buSzPts val="1800"/>
              <a:buFont typeface="Inconsolata Medium"/>
              <a:buChar char="-"/>
            </a:pPr>
            <a:r>
              <a:rPr lang="en" sz="1800">
                <a:solidFill>
                  <a:schemeClr val="dk2"/>
                </a:solidFill>
                <a:latin typeface="Inconsolata Medium"/>
                <a:ea typeface="Inconsolata Medium"/>
                <a:cs typeface="Inconsolata Medium"/>
                <a:sym typeface="Inconsolata Medium"/>
              </a:rPr>
              <a:t>Ark, Lightning, cashu, fedimint</a:t>
            </a:r>
            <a:endParaRPr sz="1800">
              <a:solidFill>
                <a:schemeClr val="dk2"/>
              </a:solidFill>
              <a:latin typeface="Inconsolata Medium"/>
              <a:ea typeface="Inconsolata Medium"/>
              <a:cs typeface="Inconsolata Medium"/>
              <a:sym typeface="Inconsolata Medium"/>
            </a:endParaRPr>
          </a:p>
          <a:p>
            <a:pPr indent="-342900" lvl="1" marL="914400" rtl="0" algn="l">
              <a:lnSpc>
                <a:spcPct val="100000"/>
              </a:lnSpc>
              <a:spcBef>
                <a:spcPts val="1000"/>
              </a:spcBef>
              <a:spcAft>
                <a:spcPts val="0"/>
              </a:spcAft>
              <a:buClr>
                <a:schemeClr val="dk2"/>
              </a:buClr>
              <a:buSzPts val="1800"/>
              <a:buFont typeface="Inconsolata Medium"/>
              <a:buChar char="-"/>
            </a:pPr>
            <a:r>
              <a:rPr lang="en" sz="1800">
                <a:solidFill>
                  <a:schemeClr val="dk2"/>
                </a:solidFill>
                <a:latin typeface="Inconsolata Medium"/>
                <a:ea typeface="Inconsolata Medium"/>
                <a:cs typeface="Inconsolata Medium"/>
                <a:sym typeface="Inconsolata Medium"/>
              </a:rPr>
              <a:t>some TBD shared UTXO scheme</a:t>
            </a:r>
            <a:endParaRPr sz="1800">
              <a:solidFill>
                <a:schemeClr val="dk2"/>
              </a:solidFill>
              <a:latin typeface="Inconsolata Medium"/>
              <a:ea typeface="Inconsolata Medium"/>
              <a:cs typeface="Inconsolata Medium"/>
              <a:sym typeface="Inconsolata Medium"/>
            </a:endParaRPr>
          </a:p>
          <a:p>
            <a:pPr indent="-342900" lvl="0" marL="457200" rtl="0" algn="l">
              <a:lnSpc>
                <a:spcPct val="100000"/>
              </a:lnSpc>
              <a:spcBef>
                <a:spcPts val="1000"/>
              </a:spcBef>
              <a:spcAft>
                <a:spcPts val="0"/>
              </a:spcAft>
              <a:buClr>
                <a:schemeClr val="dk2"/>
              </a:buClr>
              <a:buSzPts val="1800"/>
              <a:buFont typeface="Inconsolata Medium"/>
              <a:buChar char="-"/>
            </a:pPr>
            <a:r>
              <a:rPr lang="en" sz="1800">
                <a:solidFill>
                  <a:schemeClr val="dk2"/>
                </a:solidFill>
                <a:latin typeface="Inconsolata Medium"/>
                <a:ea typeface="Inconsolata Medium"/>
                <a:cs typeface="Inconsolata Medium"/>
                <a:sym typeface="Inconsolata Medium"/>
              </a:rPr>
              <a:t>you don’t have real bitcoin, but you escaped gov?</a:t>
            </a:r>
            <a:endParaRPr sz="1800">
              <a:solidFill>
                <a:schemeClr val="dk2"/>
              </a:solidFill>
              <a:latin typeface="Inconsolata Medium"/>
              <a:ea typeface="Inconsolata Medium"/>
              <a:cs typeface="Inconsolata Medium"/>
              <a:sym typeface="Inconsolata Medium"/>
            </a:endParaRPr>
          </a:p>
          <a:p>
            <a:pPr indent="-342900" lvl="0" marL="457200" rtl="0" algn="l">
              <a:lnSpc>
                <a:spcPct val="100000"/>
              </a:lnSpc>
              <a:spcBef>
                <a:spcPts val="1000"/>
              </a:spcBef>
              <a:spcAft>
                <a:spcPts val="1000"/>
              </a:spcAft>
              <a:buClr>
                <a:schemeClr val="dk2"/>
              </a:buClr>
              <a:buSzPts val="1800"/>
              <a:buFont typeface="Inconsolata Medium"/>
              <a:buChar char="-"/>
            </a:pPr>
            <a:r>
              <a:rPr lang="en" sz="1800">
                <a:solidFill>
                  <a:schemeClr val="dk2"/>
                </a:solidFill>
                <a:latin typeface="Inconsolata Medium"/>
                <a:ea typeface="Inconsolata Medium"/>
                <a:cs typeface="Inconsolata Medium"/>
                <a:sym typeface="Inconsolata Medium"/>
              </a:rPr>
              <a:t>exchanges need preexisting batch connections</a:t>
            </a:r>
            <a:endParaRPr sz="1800">
              <a:solidFill>
                <a:schemeClr val="dk2"/>
              </a:solidFill>
              <a:latin typeface="Inconsolata Medium"/>
              <a:ea typeface="Inconsolata Medium"/>
              <a:cs typeface="Inconsolata Medium"/>
              <a:sym typeface="Inconsolata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1"/>
          <p:cNvSpPr txBox="1"/>
          <p:nvPr>
            <p:ph type="ctrTitle"/>
          </p:nvPr>
        </p:nvSpPr>
        <p:spPr>
          <a:xfrm>
            <a:off x="311700" y="355375"/>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best-case response</a:t>
            </a:r>
            <a:endParaRPr sz="3600"/>
          </a:p>
        </p:txBody>
      </p:sp>
      <p:sp>
        <p:nvSpPr>
          <p:cNvPr id="168" name="Google Shape;168;p31"/>
          <p:cNvSpPr txBox="1"/>
          <p:nvPr/>
        </p:nvSpPr>
        <p:spPr>
          <a:xfrm>
            <a:off x="428325" y="1396750"/>
            <a:ext cx="8445600" cy="3370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2"/>
              </a:buClr>
              <a:buSzPts val="1800"/>
              <a:buFont typeface="Inconsolata Medium"/>
              <a:buChar char="-"/>
            </a:pPr>
            <a:r>
              <a:rPr lang="en" sz="1800">
                <a:solidFill>
                  <a:schemeClr val="dk2"/>
                </a:solidFill>
                <a:latin typeface="Inconsolata Medium"/>
                <a:ea typeface="Inconsolata Medium"/>
                <a:cs typeface="Inconsolata Medium"/>
                <a:sym typeface="Inconsolata Medium"/>
              </a:rPr>
              <a:t>some kind of batched withdrawal to “other” L2s</a:t>
            </a:r>
            <a:endParaRPr sz="1800">
              <a:solidFill>
                <a:schemeClr val="dk2"/>
              </a:solidFill>
              <a:latin typeface="Inconsolata Medium"/>
              <a:ea typeface="Inconsolata Medium"/>
              <a:cs typeface="Inconsolata Medium"/>
              <a:sym typeface="Inconsolata Medium"/>
            </a:endParaRPr>
          </a:p>
          <a:p>
            <a:pPr indent="-342900" lvl="1" marL="914400" rtl="0" algn="l">
              <a:lnSpc>
                <a:spcPct val="100000"/>
              </a:lnSpc>
              <a:spcBef>
                <a:spcPts val="1000"/>
              </a:spcBef>
              <a:spcAft>
                <a:spcPts val="0"/>
              </a:spcAft>
              <a:buClr>
                <a:schemeClr val="dk2"/>
              </a:buClr>
              <a:buSzPts val="1800"/>
              <a:buFont typeface="Inconsolata Medium"/>
              <a:buChar char="-"/>
            </a:pPr>
            <a:r>
              <a:rPr lang="en" sz="1800">
                <a:solidFill>
                  <a:schemeClr val="dk2"/>
                </a:solidFill>
                <a:latin typeface="Inconsolata Medium"/>
                <a:ea typeface="Inconsolata Medium"/>
                <a:cs typeface="Inconsolata Medium"/>
                <a:sym typeface="Inconsolata Medium"/>
              </a:rPr>
              <a:t>Ark, Lightning, cashu, fedimint</a:t>
            </a:r>
            <a:endParaRPr sz="1800">
              <a:solidFill>
                <a:schemeClr val="dk2"/>
              </a:solidFill>
              <a:latin typeface="Inconsolata Medium"/>
              <a:ea typeface="Inconsolata Medium"/>
              <a:cs typeface="Inconsolata Medium"/>
              <a:sym typeface="Inconsolata Medium"/>
            </a:endParaRPr>
          </a:p>
          <a:p>
            <a:pPr indent="-342900" lvl="1" marL="914400" rtl="0" algn="l">
              <a:lnSpc>
                <a:spcPct val="100000"/>
              </a:lnSpc>
              <a:spcBef>
                <a:spcPts val="1000"/>
              </a:spcBef>
              <a:spcAft>
                <a:spcPts val="0"/>
              </a:spcAft>
              <a:buClr>
                <a:schemeClr val="dk2"/>
              </a:buClr>
              <a:buSzPts val="1800"/>
              <a:buFont typeface="Inconsolata Medium"/>
              <a:buChar char="-"/>
            </a:pPr>
            <a:r>
              <a:rPr lang="en" sz="1800">
                <a:solidFill>
                  <a:schemeClr val="dk2"/>
                </a:solidFill>
                <a:latin typeface="Inconsolata Medium"/>
                <a:ea typeface="Inconsolata Medium"/>
                <a:cs typeface="Inconsolata Medium"/>
                <a:sym typeface="Inconsolata Medium"/>
              </a:rPr>
              <a:t>some TBD shared UTXO scheme</a:t>
            </a:r>
            <a:endParaRPr sz="1800">
              <a:solidFill>
                <a:schemeClr val="dk2"/>
              </a:solidFill>
              <a:latin typeface="Inconsolata Medium"/>
              <a:ea typeface="Inconsolata Medium"/>
              <a:cs typeface="Inconsolata Medium"/>
              <a:sym typeface="Inconsolata Medium"/>
            </a:endParaRPr>
          </a:p>
          <a:p>
            <a:pPr indent="-342900" lvl="0" marL="457200" rtl="0" algn="l">
              <a:lnSpc>
                <a:spcPct val="100000"/>
              </a:lnSpc>
              <a:spcBef>
                <a:spcPts val="1000"/>
              </a:spcBef>
              <a:spcAft>
                <a:spcPts val="0"/>
              </a:spcAft>
              <a:buClr>
                <a:schemeClr val="dk2"/>
              </a:buClr>
              <a:buSzPts val="1800"/>
              <a:buFont typeface="Inconsolata Medium"/>
              <a:buChar char="-"/>
            </a:pPr>
            <a:r>
              <a:rPr lang="en" sz="1800">
                <a:solidFill>
                  <a:schemeClr val="dk2"/>
                </a:solidFill>
                <a:latin typeface="Inconsolata Medium"/>
                <a:ea typeface="Inconsolata Medium"/>
                <a:cs typeface="Inconsolata Medium"/>
                <a:sym typeface="Inconsolata Medium"/>
              </a:rPr>
              <a:t>you don’t have real bitcoin, but you escaped gov?</a:t>
            </a:r>
            <a:endParaRPr sz="1800">
              <a:solidFill>
                <a:schemeClr val="dk2"/>
              </a:solidFill>
              <a:latin typeface="Inconsolata Medium"/>
              <a:ea typeface="Inconsolata Medium"/>
              <a:cs typeface="Inconsolata Medium"/>
              <a:sym typeface="Inconsolata Medium"/>
            </a:endParaRPr>
          </a:p>
          <a:p>
            <a:pPr indent="-342900" lvl="0" marL="457200" rtl="0" algn="l">
              <a:lnSpc>
                <a:spcPct val="100000"/>
              </a:lnSpc>
              <a:spcBef>
                <a:spcPts val="1000"/>
              </a:spcBef>
              <a:spcAft>
                <a:spcPts val="0"/>
              </a:spcAft>
              <a:buClr>
                <a:schemeClr val="dk2"/>
              </a:buClr>
              <a:buSzPts val="1800"/>
              <a:buFont typeface="Inconsolata Medium"/>
              <a:buChar char="-"/>
            </a:pPr>
            <a:r>
              <a:rPr lang="en" sz="1800">
                <a:solidFill>
                  <a:schemeClr val="dk2"/>
                </a:solidFill>
                <a:latin typeface="Inconsolata Medium"/>
                <a:ea typeface="Inconsolata Medium"/>
                <a:cs typeface="Inconsolata Medium"/>
                <a:sym typeface="Inconsolata Medium"/>
              </a:rPr>
              <a:t>exchanges need preexisting batch connections</a:t>
            </a:r>
            <a:endParaRPr sz="1800">
              <a:solidFill>
                <a:schemeClr val="dk2"/>
              </a:solidFill>
              <a:latin typeface="Inconsolata Medium"/>
              <a:ea typeface="Inconsolata Medium"/>
              <a:cs typeface="Inconsolata Medium"/>
              <a:sym typeface="Inconsolata Medium"/>
            </a:endParaRPr>
          </a:p>
          <a:p>
            <a:pPr indent="0" lvl="0" marL="0" rtl="0" algn="l">
              <a:spcBef>
                <a:spcPts val="1000"/>
              </a:spcBef>
              <a:spcAft>
                <a:spcPts val="0"/>
              </a:spcAft>
              <a:buNone/>
            </a:pPr>
            <a:r>
              <a:t/>
            </a:r>
            <a:endParaRPr sz="1800">
              <a:solidFill>
                <a:schemeClr val="dk2"/>
              </a:solidFill>
              <a:latin typeface="Inconsolata Medium"/>
              <a:ea typeface="Inconsolata Medium"/>
              <a:cs typeface="Inconsolata Medium"/>
              <a:sym typeface="Inconsolata Medium"/>
            </a:endParaRPr>
          </a:p>
          <a:p>
            <a:pPr indent="-342900" lvl="0" marL="457200" rtl="0" algn="l">
              <a:spcBef>
                <a:spcPts val="1000"/>
              </a:spcBef>
              <a:spcAft>
                <a:spcPts val="1000"/>
              </a:spcAft>
              <a:buClr>
                <a:schemeClr val="dk2"/>
              </a:buClr>
              <a:buSzPts val="1800"/>
              <a:buFont typeface="Inconsolata"/>
              <a:buChar char="-"/>
            </a:pPr>
            <a:r>
              <a:rPr b="1" lang="en" sz="1800">
                <a:solidFill>
                  <a:schemeClr val="dk2"/>
                </a:solidFill>
                <a:latin typeface="Inconsolata"/>
                <a:ea typeface="Inconsolata"/>
                <a:cs typeface="Inconsolata"/>
                <a:sym typeface="Inconsolata"/>
              </a:rPr>
              <a:t>without L1 access, you can always get rugged</a:t>
            </a:r>
            <a:endParaRPr b="1" sz="1800">
              <a:solidFill>
                <a:schemeClr val="dk2"/>
              </a:solidFill>
              <a:latin typeface="Inconsolata"/>
              <a:ea typeface="Inconsolata"/>
              <a:cs typeface="Inconsolata"/>
              <a:sym typeface="Inconsolat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nvSpPr>
        <p:spPr>
          <a:xfrm>
            <a:off x="333600" y="1592100"/>
            <a:ext cx="8476800" cy="1959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000"/>
              </a:spcBef>
              <a:spcAft>
                <a:spcPts val="0"/>
              </a:spcAft>
              <a:buClr>
                <a:srgbClr val="24292E"/>
              </a:buClr>
              <a:buSzPts val="1800"/>
              <a:buFont typeface="Inconsolata"/>
              <a:buAutoNum type="arabicPeriod"/>
            </a:pPr>
            <a:r>
              <a:rPr lang="en" sz="1800">
                <a:solidFill>
                  <a:srgbClr val="24292E"/>
                </a:solidFill>
                <a:highlight>
                  <a:srgbClr val="FFFFFF"/>
                </a:highlight>
                <a:latin typeface="Inconsolata"/>
                <a:ea typeface="Inconsolata"/>
                <a:cs typeface="Inconsolata"/>
                <a:sym typeface="Inconsolata"/>
              </a:rPr>
              <a:t>Why you should care</a:t>
            </a:r>
            <a:endParaRPr sz="1800">
              <a:solidFill>
                <a:srgbClr val="24292E"/>
              </a:solidFill>
              <a:highlight>
                <a:srgbClr val="FFFFFF"/>
              </a:highlight>
              <a:latin typeface="Inconsolata"/>
              <a:ea typeface="Inconsolata"/>
              <a:cs typeface="Inconsolata"/>
              <a:sym typeface="Inconsolata"/>
            </a:endParaRPr>
          </a:p>
          <a:p>
            <a:pPr indent="-342900" lvl="0" marL="457200" rtl="0" algn="l">
              <a:lnSpc>
                <a:spcPct val="115000"/>
              </a:lnSpc>
              <a:spcBef>
                <a:spcPts val="1000"/>
              </a:spcBef>
              <a:spcAft>
                <a:spcPts val="0"/>
              </a:spcAft>
              <a:buClr>
                <a:srgbClr val="24292E"/>
              </a:buClr>
              <a:buSzPts val="1800"/>
              <a:buFont typeface="Inconsolata"/>
              <a:buAutoNum type="arabicPeriod"/>
            </a:pPr>
            <a:r>
              <a:rPr lang="en" sz="1800">
                <a:solidFill>
                  <a:srgbClr val="24292E"/>
                </a:solidFill>
                <a:highlight>
                  <a:srgbClr val="FFFFFF"/>
                </a:highlight>
                <a:latin typeface="Inconsolata"/>
                <a:ea typeface="Inconsolata"/>
                <a:cs typeface="Inconsolata"/>
                <a:sym typeface="Inconsolata"/>
              </a:rPr>
              <a:t>The feasibility of (much) larger blocks</a:t>
            </a:r>
            <a:endParaRPr sz="1800">
              <a:solidFill>
                <a:srgbClr val="24292E"/>
              </a:solidFill>
              <a:highlight>
                <a:srgbClr val="FFFFFF"/>
              </a:highlight>
              <a:latin typeface="Inconsolata"/>
              <a:ea typeface="Inconsolata"/>
              <a:cs typeface="Inconsolata"/>
              <a:sym typeface="Inconsolata"/>
            </a:endParaRPr>
          </a:p>
          <a:p>
            <a:pPr indent="0" lvl="0" marL="0" rtl="0" algn="l">
              <a:lnSpc>
                <a:spcPct val="115000"/>
              </a:lnSpc>
              <a:spcBef>
                <a:spcPts val="1000"/>
              </a:spcBef>
              <a:spcAft>
                <a:spcPts val="1000"/>
              </a:spcAft>
              <a:buNone/>
            </a:pPr>
            <a:r>
              <a:t/>
            </a:r>
            <a:endParaRPr sz="1800">
              <a:latin typeface="Roboto Mono"/>
              <a:ea typeface="Roboto Mono"/>
              <a:cs typeface="Roboto Mono"/>
              <a:sym typeface="Roboto Mon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2"/>
          <p:cNvSpPr txBox="1"/>
          <p:nvPr>
            <p:ph type="ctrTitle"/>
          </p:nvPr>
        </p:nvSpPr>
        <p:spPr>
          <a:xfrm>
            <a:off x="311700" y="2215350"/>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Inconsolata Medium"/>
                <a:ea typeface="Inconsolata Medium"/>
                <a:cs typeface="Inconsolata Medium"/>
                <a:sym typeface="Inconsolata Medium"/>
              </a:rPr>
              <a:t>objections</a:t>
            </a:r>
            <a:endParaRPr sz="3600">
              <a:latin typeface="Inconsolata Medium"/>
              <a:ea typeface="Inconsolata Medium"/>
              <a:cs typeface="Inconsolata Medium"/>
              <a:sym typeface="Inconsolata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3"/>
          <p:cNvSpPr txBox="1"/>
          <p:nvPr>
            <p:ph type="ctrTitle"/>
          </p:nvPr>
        </p:nvSpPr>
        <p:spPr>
          <a:xfrm>
            <a:off x="311700" y="355375"/>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fee revenue for miners</a:t>
            </a:r>
            <a:endParaRPr sz="3600"/>
          </a:p>
        </p:txBody>
      </p:sp>
      <p:sp>
        <p:nvSpPr>
          <p:cNvPr id="179" name="Google Shape;179;p33"/>
          <p:cNvSpPr txBox="1"/>
          <p:nvPr/>
        </p:nvSpPr>
        <p:spPr>
          <a:xfrm>
            <a:off x="1559700" y="2085800"/>
            <a:ext cx="6024600" cy="2309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800">
                <a:solidFill>
                  <a:schemeClr val="dk2"/>
                </a:solidFill>
                <a:latin typeface="Inconsolata Medium"/>
                <a:ea typeface="Inconsolata Medium"/>
                <a:cs typeface="Inconsolata Medium"/>
                <a:sym typeface="Inconsolata Medium"/>
              </a:rPr>
              <a:t>“miners will need high fees and </a:t>
            </a:r>
            <a:endParaRPr sz="1800">
              <a:solidFill>
                <a:schemeClr val="dk2"/>
              </a:solidFill>
              <a:latin typeface="Inconsolata Medium"/>
              <a:ea typeface="Inconsolata Medium"/>
              <a:cs typeface="Inconsolata Medium"/>
              <a:sym typeface="Inconsolata Medium"/>
            </a:endParaRPr>
          </a:p>
          <a:p>
            <a:pPr indent="0" lvl="0" marL="0" rtl="0" algn="ctr">
              <a:lnSpc>
                <a:spcPct val="100000"/>
              </a:lnSpc>
              <a:spcBef>
                <a:spcPts val="1000"/>
              </a:spcBef>
              <a:spcAft>
                <a:spcPts val="1000"/>
              </a:spcAft>
              <a:buNone/>
            </a:pPr>
            <a:r>
              <a:rPr lang="en" sz="1800">
                <a:solidFill>
                  <a:schemeClr val="dk2"/>
                </a:solidFill>
                <a:latin typeface="Inconsolata Medium"/>
                <a:ea typeface="Inconsolata Medium"/>
                <a:cs typeface="Inconsolata Medium"/>
                <a:sym typeface="Inconsolata Medium"/>
              </a:rPr>
              <a:t>full blocks to get paid”</a:t>
            </a:r>
            <a:endParaRPr sz="1800">
              <a:solidFill>
                <a:schemeClr val="dk2"/>
              </a:solidFill>
              <a:latin typeface="Inconsolata Medium"/>
              <a:ea typeface="Inconsolata Medium"/>
              <a:cs typeface="Inconsolata Medium"/>
              <a:sym typeface="Inconsolata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4"/>
          <p:cNvPicPr preferRelativeResize="0"/>
          <p:nvPr/>
        </p:nvPicPr>
        <p:blipFill>
          <a:blip r:embed="rId3">
            <a:alphaModFix/>
          </a:blip>
          <a:stretch>
            <a:fillRect/>
          </a:stretch>
        </p:blipFill>
        <p:spPr>
          <a:xfrm>
            <a:off x="2514600" y="0"/>
            <a:ext cx="411479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5"/>
          <p:cNvSpPr txBox="1"/>
          <p:nvPr>
            <p:ph type="ctrTitle"/>
          </p:nvPr>
        </p:nvSpPr>
        <p:spPr>
          <a:xfrm>
            <a:off x="311700" y="355375"/>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fee revenue for miners</a:t>
            </a:r>
            <a:endParaRPr sz="3600"/>
          </a:p>
        </p:txBody>
      </p:sp>
      <p:pic>
        <p:nvPicPr>
          <p:cNvPr id="190" name="Google Shape;190;p35"/>
          <p:cNvPicPr preferRelativeResize="0"/>
          <p:nvPr/>
        </p:nvPicPr>
        <p:blipFill>
          <a:blip r:embed="rId3">
            <a:alphaModFix/>
          </a:blip>
          <a:stretch>
            <a:fillRect/>
          </a:stretch>
        </p:blipFill>
        <p:spPr>
          <a:xfrm>
            <a:off x="1527450" y="1151975"/>
            <a:ext cx="6089101" cy="3851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6"/>
          <p:cNvSpPr txBox="1"/>
          <p:nvPr>
            <p:ph type="ctrTitle"/>
          </p:nvPr>
        </p:nvSpPr>
        <p:spPr>
          <a:xfrm>
            <a:off x="311700" y="355375"/>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Roboto Mono Medium"/>
                <a:ea typeface="Roboto Mono Medium"/>
                <a:cs typeface="Roboto Mono Medium"/>
                <a:sym typeface="Roboto Mono Medium"/>
              </a:rPr>
              <a:t>fee revenue for miners</a:t>
            </a:r>
            <a:endParaRPr sz="3600">
              <a:latin typeface="Roboto Mono Medium"/>
              <a:ea typeface="Roboto Mono Medium"/>
              <a:cs typeface="Roboto Mono Medium"/>
              <a:sym typeface="Roboto Mono Medium"/>
            </a:endParaRPr>
          </a:p>
        </p:txBody>
      </p:sp>
      <p:pic>
        <p:nvPicPr>
          <p:cNvPr id="196" name="Google Shape;196;p36"/>
          <p:cNvPicPr preferRelativeResize="0"/>
          <p:nvPr/>
        </p:nvPicPr>
        <p:blipFill>
          <a:blip r:embed="rId3">
            <a:alphaModFix/>
          </a:blip>
          <a:stretch>
            <a:fillRect/>
          </a:stretch>
        </p:blipFill>
        <p:spPr>
          <a:xfrm>
            <a:off x="1075125" y="0"/>
            <a:ext cx="6993746"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7"/>
          <p:cNvSpPr txBox="1"/>
          <p:nvPr>
            <p:ph type="ctrTitle"/>
          </p:nvPr>
        </p:nvSpPr>
        <p:spPr>
          <a:xfrm>
            <a:off x="311700" y="355375"/>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makes IBD harder</a:t>
            </a:r>
            <a:endParaRPr sz="3600"/>
          </a:p>
        </p:txBody>
      </p:sp>
      <p:sp>
        <p:nvSpPr>
          <p:cNvPr id="202" name="Google Shape;202;p37"/>
          <p:cNvSpPr txBox="1"/>
          <p:nvPr/>
        </p:nvSpPr>
        <p:spPr>
          <a:xfrm>
            <a:off x="1559700" y="2085800"/>
            <a:ext cx="6024600" cy="2309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000"/>
              </a:spcAft>
              <a:buNone/>
            </a:pPr>
            <a:r>
              <a:rPr lang="en" sz="1800">
                <a:solidFill>
                  <a:schemeClr val="dk2"/>
                </a:solidFill>
                <a:latin typeface="Inconsolata Medium"/>
                <a:ea typeface="Inconsolata Medium"/>
                <a:cs typeface="Inconsolata Medium"/>
                <a:sym typeface="Inconsolata Medium"/>
              </a:rPr>
              <a:t>“how ever will I sync?”</a:t>
            </a:r>
            <a:endParaRPr sz="1800">
              <a:solidFill>
                <a:schemeClr val="dk2"/>
              </a:solidFill>
              <a:latin typeface="Inconsolata Medium"/>
              <a:ea typeface="Inconsolata Medium"/>
              <a:cs typeface="Inconsolata Medium"/>
              <a:sym typeface="Inconsolata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8"/>
          <p:cNvSpPr txBox="1"/>
          <p:nvPr>
            <p:ph type="ctrTitle"/>
          </p:nvPr>
        </p:nvSpPr>
        <p:spPr>
          <a:xfrm>
            <a:off x="311700" y="355375"/>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strike="sngStrike"/>
              <a:t>makes IBD harder</a:t>
            </a:r>
            <a:endParaRPr sz="3600" strike="sngStrike"/>
          </a:p>
        </p:txBody>
      </p:sp>
      <p:sp>
        <p:nvSpPr>
          <p:cNvPr id="208" name="Google Shape;208;p38"/>
          <p:cNvSpPr txBox="1"/>
          <p:nvPr/>
        </p:nvSpPr>
        <p:spPr>
          <a:xfrm>
            <a:off x="1278000" y="1219825"/>
            <a:ext cx="6588000" cy="3547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2"/>
              </a:buClr>
              <a:buSzPts val="1800"/>
              <a:buFont typeface="Inconsolata Medium"/>
              <a:buChar char="-"/>
            </a:pPr>
            <a:r>
              <a:rPr lang="en" sz="1800">
                <a:solidFill>
                  <a:schemeClr val="dk2"/>
                </a:solidFill>
                <a:latin typeface="Inconsolata Medium"/>
                <a:ea typeface="Inconsolata Medium"/>
                <a:cs typeface="Inconsolata Medium"/>
                <a:sym typeface="Inconsolata Medium"/>
              </a:rPr>
              <a:t>easy problem to solve</a:t>
            </a:r>
            <a:endParaRPr sz="1800">
              <a:solidFill>
                <a:schemeClr val="dk2"/>
              </a:solidFill>
              <a:latin typeface="Inconsolata Medium"/>
              <a:ea typeface="Inconsolata Medium"/>
              <a:cs typeface="Inconsolata Medium"/>
              <a:sym typeface="Inconsolata Medium"/>
            </a:endParaRPr>
          </a:p>
          <a:p>
            <a:pPr indent="0" lvl="0" marL="0" rtl="0" algn="l">
              <a:lnSpc>
                <a:spcPct val="100000"/>
              </a:lnSpc>
              <a:spcBef>
                <a:spcPts val="1000"/>
              </a:spcBef>
              <a:spcAft>
                <a:spcPts val="0"/>
              </a:spcAft>
              <a:buNone/>
            </a:pPr>
            <a:r>
              <a:t/>
            </a:r>
            <a:endParaRPr sz="1800">
              <a:solidFill>
                <a:schemeClr val="dk2"/>
              </a:solidFill>
              <a:latin typeface="Inconsolata Medium"/>
              <a:ea typeface="Inconsolata Medium"/>
              <a:cs typeface="Inconsolata Medium"/>
              <a:sym typeface="Inconsolata Medium"/>
            </a:endParaRPr>
          </a:p>
          <a:p>
            <a:pPr indent="-342900" lvl="0" marL="457200" rtl="0" algn="l">
              <a:lnSpc>
                <a:spcPct val="100000"/>
              </a:lnSpc>
              <a:spcBef>
                <a:spcPts val="1000"/>
              </a:spcBef>
              <a:spcAft>
                <a:spcPts val="0"/>
              </a:spcAft>
              <a:buClr>
                <a:schemeClr val="dk2"/>
              </a:buClr>
              <a:buSzPts val="1800"/>
              <a:buFont typeface="Inconsolata Medium"/>
              <a:buChar char="-"/>
            </a:pPr>
            <a:r>
              <a:rPr lang="en" sz="1800">
                <a:solidFill>
                  <a:schemeClr val="dk2"/>
                </a:solidFill>
                <a:latin typeface="Inconsolata Medium"/>
                <a:ea typeface="Inconsolata Medium"/>
                <a:cs typeface="Inconsolata Medium"/>
                <a:sym typeface="Inconsolata Medium"/>
              </a:rPr>
              <a:t>assumeutxo is already sufficient</a:t>
            </a:r>
            <a:endParaRPr sz="1800">
              <a:solidFill>
                <a:schemeClr val="dk2"/>
              </a:solidFill>
              <a:latin typeface="Inconsolata Medium"/>
              <a:ea typeface="Inconsolata Medium"/>
              <a:cs typeface="Inconsolata Medium"/>
              <a:sym typeface="Inconsolata Medium"/>
            </a:endParaRPr>
          </a:p>
          <a:p>
            <a:pPr indent="-342900" lvl="1" marL="914400" rtl="0" algn="l">
              <a:lnSpc>
                <a:spcPct val="100000"/>
              </a:lnSpc>
              <a:spcBef>
                <a:spcPts val="0"/>
              </a:spcBef>
              <a:spcAft>
                <a:spcPts val="0"/>
              </a:spcAft>
              <a:buClr>
                <a:schemeClr val="dk2"/>
              </a:buClr>
              <a:buSzPts val="1800"/>
              <a:buFont typeface="Inconsolata Medium"/>
              <a:buChar char="-"/>
            </a:pPr>
            <a:r>
              <a:rPr lang="en" sz="1800">
                <a:solidFill>
                  <a:schemeClr val="dk2"/>
                </a:solidFill>
                <a:latin typeface="Inconsolata Medium"/>
                <a:ea typeface="Inconsolata Medium"/>
                <a:cs typeface="Inconsolata Medium"/>
                <a:sym typeface="Inconsolata Medium"/>
              </a:rPr>
              <a:t>to tip in under ~2 hours on most computers</a:t>
            </a:r>
            <a:endParaRPr sz="1800">
              <a:solidFill>
                <a:schemeClr val="dk2"/>
              </a:solidFill>
              <a:latin typeface="Inconsolata Medium"/>
              <a:ea typeface="Inconsolata Medium"/>
              <a:cs typeface="Inconsolata Medium"/>
              <a:sym typeface="Inconsolata Medium"/>
            </a:endParaRPr>
          </a:p>
          <a:p>
            <a:pPr indent="-342900" lvl="1" marL="914400" rtl="0" algn="l">
              <a:lnSpc>
                <a:spcPct val="100000"/>
              </a:lnSpc>
              <a:spcBef>
                <a:spcPts val="0"/>
              </a:spcBef>
              <a:spcAft>
                <a:spcPts val="0"/>
              </a:spcAft>
              <a:buClr>
                <a:schemeClr val="dk2"/>
              </a:buClr>
              <a:buSzPts val="1800"/>
              <a:buFont typeface="Inconsolata Medium"/>
              <a:buChar char="-"/>
            </a:pPr>
            <a:r>
              <a:rPr lang="en" sz="1800">
                <a:solidFill>
                  <a:schemeClr val="dk2"/>
                </a:solidFill>
                <a:latin typeface="Inconsolata Medium"/>
                <a:ea typeface="Inconsolata Medium"/>
                <a:cs typeface="Inconsolata Medium"/>
                <a:sym typeface="Inconsolata Medium"/>
              </a:rPr>
              <a:t>assumevalid already in use by default</a:t>
            </a:r>
            <a:endParaRPr sz="1800">
              <a:solidFill>
                <a:schemeClr val="dk2"/>
              </a:solidFill>
              <a:latin typeface="Inconsolata Medium"/>
              <a:ea typeface="Inconsolata Medium"/>
              <a:cs typeface="Inconsolata Medium"/>
              <a:sym typeface="Inconsolata Medium"/>
            </a:endParaRPr>
          </a:p>
          <a:p>
            <a:pPr indent="0" lvl="0" marL="457200" rtl="0" algn="l">
              <a:lnSpc>
                <a:spcPct val="100000"/>
              </a:lnSpc>
              <a:spcBef>
                <a:spcPts val="1000"/>
              </a:spcBef>
              <a:spcAft>
                <a:spcPts val="0"/>
              </a:spcAft>
              <a:buNone/>
            </a:pPr>
            <a:r>
              <a:t/>
            </a:r>
            <a:endParaRPr sz="1800">
              <a:solidFill>
                <a:schemeClr val="dk2"/>
              </a:solidFill>
              <a:latin typeface="Inconsolata Medium"/>
              <a:ea typeface="Inconsolata Medium"/>
              <a:cs typeface="Inconsolata Medium"/>
              <a:sym typeface="Inconsolata Medium"/>
            </a:endParaRPr>
          </a:p>
          <a:p>
            <a:pPr indent="-342900" lvl="0" marL="457200" rtl="0" algn="l">
              <a:lnSpc>
                <a:spcPct val="100000"/>
              </a:lnSpc>
              <a:spcBef>
                <a:spcPts val="1000"/>
              </a:spcBef>
              <a:spcAft>
                <a:spcPts val="0"/>
              </a:spcAft>
              <a:buClr>
                <a:schemeClr val="dk2"/>
              </a:buClr>
              <a:buSzPts val="1800"/>
              <a:buFont typeface="Inconsolata Medium"/>
              <a:buChar char="-"/>
            </a:pPr>
            <a:r>
              <a:rPr lang="en" sz="1800">
                <a:solidFill>
                  <a:schemeClr val="dk2"/>
                </a:solidFill>
                <a:latin typeface="Inconsolata Medium"/>
                <a:ea typeface="Inconsolata Medium"/>
                <a:cs typeface="Inconsolata Medium"/>
                <a:sym typeface="Inconsolata Medium"/>
              </a:rPr>
              <a:t>maybe someday</a:t>
            </a:r>
            <a:endParaRPr sz="1800">
              <a:solidFill>
                <a:schemeClr val="dk2"/>
              </a:solidFill>
              <a:latin typeface="Inconsolata Medium"/>
              <a:ea typeface="Inconsolata Medium"/>
              <a:cs typeface="Inconsolata Medium"/>
              <a:sym typeface="Inconsolata Medium"/>
            </a:endParaRPr>
          </a:p>
          <a:p>
            <a:pPr indent="-342900" lvl="1" marL="914400" rtl="0" algn="l">
              <a:lnSpc>
                <a:spcPct val="100000"/>
              </a:lnSpc>
              <a:spcBef>
                <a:spcPts val="0"/>
              </a:spcBef>
              <a:spcAft>
                <a:spcPts val="0"/>
              </a:spcAft>
              <a:buClr>
                <a:schemeClr val="dk2"/>
              </a:buClr>
              <a:buSzPts val="1800"/>
              <a:buFont typeface="Inconsolata Medium"/>
              <a:buChar char="-"/>
            </a:pPr>
            <a:r>
              <a:rPr lang="en" sz="1800">
                <a:solidFill>
                  <a:schemeClr val="dk2"/>
                </a:solidFill>
                <a:latin typeface="Inconsolata Medium"/>
                <a:ea typeface="Inconsolata Medium"/>
                <a:cs typeface="Inconsolata Medium"/>
                <a:sym typeface="Inconsolata Medium"/>
              </a:rPr>
              <a:t>swiftsync</a:t>
            </a:r>
            <a:endParaRPr sz="1800">
              <a:solidFill>
                <a:schemeClr val="dk2"/>
              </a:solidFill>
              <a:latin typeface="Inconsolata Medium"/>
              <a:ea typeface="Inconsolata Medium"/>
              <a:cs typeface="Inconsolata Medium"/>
              <a:sym typeface="Inconsolata Medium"/>
            </a:endParaRPr>
          </a:p>
          <a:p>
            <a:pPr indent="-342900" lvl="1" marL="914400" rtl="0" algn="l">
              <a:lnSpc>
                <a:spcPct val="100000"/>
              </a:lnSpc>
              <a:spcBef>
                <a:spcPts val="0"/>
              </a:spcBef>
              <a:spcAft>
                <a:spcPts val="0"/>
              </a:spcAft>
              <a:buClr>
                <a:schemeClr val="dk2"/>
              </a:buClr>
              <a:buSzPts val="1800"/>
              <a:buFont typeface="Inconsolata Medium"/>
              <a:buChar char="-"/>
            </a:pPr>
            <a:r>
              <a:rPr lang="en" sz="1800">
                <a:solidFill>
                  <a:schemeClr val="dk2"/>
                </a:solidFill>
                <a:latin typeface="Inconsolata Medium"/>
                <a:ea typeface="Inconsolata Medium"/>
                <a:cs typeface="Inconsolata Medium"/>
                <a:sym typeface="Inconsolata Medium"/>
              </a:rPr>
              <a:t>zerosync</a:t>
            </a:r>
            <a:endParaRPr sz="1800">
              <a:solidFill>
                <a:schemeClr val="dk2"/>
              </a:solidFill>
              <a:latin typeface="Inconsolata Medium"/>
              <a:ea typeface="Inconsolata Medium"/>
              <a:cs typeface="Inconsolata Medium"/>
              <a:sym typeface="Inconsolata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9"/>
          <p:cNvSpPr txBox="1"/>
          <p:nvPr>
            <p:ph type="ctrTitle"/>
          </p:nvPr>
        </p:nvSpPr>
        <p:spPr>
          <a:xfrm>
            <a:off x="311700" y="355375"/>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Inconsolata Medium"/>
                <a:ea typeface="Inconsolata Medium"/>
                <a:cs typeface="Inconsolata Medium"/>
                <a:sym typeface="Inconsolata Medium"/>
              </a:rPr>
              <a:t>makes tip maintenance harder</a:t>
            </a:r>
            <a:endParaRPr sz="3600">
              <a:latin typeface="Inconsolata Medium"/>
              <a:ea typeface="Inconsolata Medium"/>
              <a:cs typeface="Inconsolata Medium"/>
              <a:sym typeface="Inconsolata Medium"/>
            </a:endParaRPr>
          </a:p>
        </p:txBody>
      </p:sp>
      <p:sp>
        <p:nvSpPr>
          <p:cNvPr id="214" name="Google Shape;214;p39"/>
          <p:cNvSpPr txBox="1"/>
          <p:nvPr/>
        </p:nvSpPr>
        <p:spPr>
          <a:xfrm>
            <a:off x="1559700" y="2085800"/>
            <a:ext cx="6024600" cy="2309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000"/>
              </a:spcAft>
              <a:buNone/>
            </a:pPr>
            <a:r>
              <a:rPr lang="en" sz="1800">
                <a:solidFill>
                  <a:schemeClr val="dk2"/>
                </a:solidFill>
                <a:latin typeface="Inconsolata Medium"/>
                <a:ea typeface="Inconsolata Medium"/>
                <a:cs typeface="Inconsolata Medium"/>
                <a:sym typeface="Inconsolata Medium"/>
              </a:rPr>
              <a:t>“how will my node stay current?”</a:t>
            </a:r>
            <a:endParaRPr sz="1800">
              <a:solidFill>
                <a:schemeClr val="dk2"/>
              </a:solidFill>
              <a:latin typeface="Inconsolata Medium"/>
              <a:ea typeface="Inconsolata Medium"/>
              <a:cs typeface="Inconsolata Medium"/>
              <a:sym typeface="Inconsolata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0"/>
          <p:cNvSpPr txBox="1"/>
          <p:nvPr>
            <p:ph type="ctrTitle"/>
          </p:nvPr>
        </p:nvSpPr>
        <p:spPr>
          <a:xfrm>
            <a:off x="311700" y="355375"/>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Inconsolata Medium"/>
                <a:ea typeface="Inconsolata Medium"/>
                <a:cs typeface="Inconsolata Medium"/>
                <a:sym typeface="Inconsolata Medium"/>
              </a:rPr>
              <a:t>brief measurement digression</a:t>
            </a:r>
            <a:endParaRPr sz="3600">
              <a:latin typeface="Inconsolata Medium"/>
              <a:ea typeface="Inconsolata Medium"/>
              <a:cs typeface="Inconsolata Medium"/>
              <a:sym typeface="Inconsolata Medium"/>
            </a:endParaRPr>
          </a:p>
        </p:txBody>
      </p:sp>
      <p:sp>
        <p:nvSpPr>
          <p:cNvPr id="220" name="Google Shape;220;p40"/>
          <p:cNvSpPr txBox="1"/>
          <p:nvPr/>
        </p:nvSpPr>
        <p:spPr>
          <a:xfrm>
            <a:off x="333600" y="1592100"/>
            <a:ext cx="8476800" cy="294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000"/>
              </a:spcBef>
              <a:spcAft>
                <a:spcPts val="0"/>
              </a:spcAft>
              <a:buClr>
                <a:srgbClr val="24292E"/>
              </a:buClr>
              <a:buSzPts val="1800"/>
              <a:buFont typeface="Inconsolata"/>
              <a:buChar char="●"/>
            </a:pPr>
            <a:r>
              <a:rPr lang="en" sz="1800">
                <a:solidFill>
                  <a:srgbClr val="24292E"/>
                </a:solidFill>
                <a:highlight>
                  <a:srgbClr val="FFFFFF"/>
                </a:highlight>
                <a:latin typeface="Inconsolata"/>
                <a:ea typeface="Inconsolata"/>
                <a:cs typeface="Inconsolata"/>
                <a:sym typeface="Inconsolata"/>
              </a:rPr>
              <a:t>Performed on “pretty good” consumer desktop</a:t>
            </a:r>
            <a:endParaRPr sz="1800">
              <a:solidFill>
                <a:srgbClr val="24292E"/>
              </a:solidFill>
              <a:highlight>
                <a:srgbClr val="FFFFFF"/>
              </a:highlight>
              <a:latin typeface="Inconsolata"/>
              <a:ea typeface="Inconsolata"/>
              <a:cs typeface="Inconsolata"/>
              <a:sym typeface="Inconsolata"/>
            </a:endParaRPr>
          </a:p>
          <a:p>
            <a:pPr indent="-342900" lvl="0" marL="457200" rtl="0" algn="l">
              <a:lnSpc>
                <a:spcPct val="115000"/>
              </a:lnSpc>
              <a:spcBef>
                <a:spcPts val="1000"/>
              </a:spcBef>
              <a:spcAft>
                <a:spcPts val="0"/>
              </a:spcAft>
              <a:buClr>
                <a:srgbClr val="24292E"/>
              </a:buClr>
              <a:buSzPts val="1800"/>
              <a:buFont typeface="Inconsolata"/>
              <a:buChar char="●"/>
            </a:pPr>
            <a:r>
              <a:rPr lang="en" sz="1800">
                <a:solidFill>
                  <a:srgbClr val="24292E"/>
                </a:solidFill>
                <a:highlight>
                  <a:srgbClr val="FFFFFF"/>
                </a:highlight>
                <a:latin typeface="Inconsolata"/>
                <a:ea typeface="Inconsolata"/>
                <a:cs typeface="Inconsolata"/>
                <a:sym typeface="Inconsolata"/>
              </a:rPr>
              <a:t>Directionally true to anything </a:t>
            </a:r>
            <a:r>
              <a:rPr lang="en" sz="1800">
                <a:solidFill>
                  <a:srgbClr val="24292E"/>
                </a:solidFill>
                <a:highlight>
                  <a:srgbClr val="FFFFFF"/>
                </a:highlight>
                <a:latin typeface="Inconsolata"/>
                <a:ea typeface="Inconsolata"/>
                <a:cs typeface="Inconsolata"/>
                <a:sym typeface="Inconsolata"/>
              </a:rPr>
              <a:t>with</a:t>
            </a:r>
            <a:r>
              <a:rPr lang="en" sz="1800">
                <a:solidFill>
                  <a:srgbClr val="24292E"/>
                </a:solidFill>
                <a:highlight>
                  <a:srgbClr val="FFFFFF"/>
                </a:highlight>
                <a:latin typeface="Inconsolata"/>
                <a:ea typeface="Inconsolata"/>
                <a:cs typeface="Inconsolata"/>
                <a:sym typeface="Inconsolata"/>
              </a:rPr>
              <a:t> SSD, &gt;32GB RAM</a:t>
            </a:r>
            <a:endParaRPr sz="1800">
              <a:solidFill>
                <a:srgbClr val="24292E"/>
              </a:solidFill>
              <a:highlight>
                <a:srgbClr val="FFFFFF"/>
              </a:highlight>
              <a:latin typeface="Inconsolata"/>
              <a:ea typeface="Inconsolata"/>
              <a:cs typeface="Inconsolata"/>
              <a:sym typeface="Inconsolata"/>
            </a:endParaRPr>
          </a:p>
          <a:p>
            <a:pPr indent="0" lvl="0" marL="0" rtl="0" algn="l">
              <a:lnSpc>
                <a:spcPct val="115000"/>
              </a:lnSpc>
              <a:spcBef>
                <a:spcPts val="1000"/>
              </a:spcBef>
              <a:spcAft>
                <a:spcPts val="1000"/>
              </a:spcAft>
              <a:buNone/>
            </a:pPr>
            <a:r>
              <a:t/>
            </a:r>
            <a:endParaRPr sz="1800">
              <a:latin typeface="Roboto Mono"/>
              <a:ea typeface="Roboto Mono"/>
              <a:cs typeface="Roboto Mono"/>
              <a:sym typeface="Roboto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1"/>
          <p:cNvSpPr txBox="1"/>
          <p:nvPr>
            <p:ph type="ctrTitle"/>
          </p:nvPr>
        </p:nvSpPr>
        <p:spPr>
          <a:xfrm>
            <a:off x="311700" y="355375"/>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Inconsolata Medium"/>
                <a:ea typeface="Inconsolata Medium"/>
                <a:cs typeface="Inconsolata Medium"/>
                <a:sym typeface="Inconsolata Medium"/>
              </a:rPr>
              <a:t>checking sigs</a:t>
            </a:r>
            <a:endParaRPr sz="3600">
              <a:latin typeface="Inconsolata Medium"/>
              <a:ea typeface="Inconsolata Medium"/>
              <a:cs typeface="Inconsolata Medium"/>
              <a:sym typeface="Inconsolata Medium"/>
            </a:endParaRPr>
          </a:p>
        </p:txBody>
      </p:sp>
      <p:pic>
        <p:nvPicPr>
          <p:cNvPr id="226" name="Google Shape;226;p41"/>
          <p:cNvPicPr preferRelativeResize="0"/>
          <p:nvPr/>
        </p:nvPicPr>
        <p:blipFill>
          <a:blip r:embed="rId3">
            <a:alphaModFix/>
          </a:blip>
          <a:stretch>
            <a:fillRect/>
          </a:stretch>
        </p:blipFill>
        <p:spPr>
          <a:xfrm>
            <a:off x="311700" y="1147525"/>
            <a:ext cx="6330325" cy="3918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5"/>
          <p:cNvPicPr preferRelativeResize="0"/>
          <p:nvPr/>
        </p:nvPicPr>
        <p:blipFill>
          <a:blip r:embed="rId3">
            <a:alphaModFix/>
          </a:blip>
          <a:stretch>
            <a:fillRect/>
          </a:stretch>
        </p:blipFill>
        <p:spPr>
          <a:xfrm>
            <a:off x="152400" y="1893038"/>
            <a:ext cx="8839199" cy="1295568"/>
          </a:xfrm>
          <a:prstGeom prst="rect">
            <a:avLst/>
          </a:prstGeom>
          <a:noFill/>
          <a:ln>
            <a:noFill/>
          </a:ln>
        </p:spPr>
      </p:pic>
      <p:sp>
        <p:nvSpPr>
          <p:cNvPr id="66" name="Google Shape;66;p15"/>
          <p:cNvSpPr txBox="1"/>
          <p:nvPr>
            <p:ph type="ctrTitle"/>
          </p:nvPr>
        </p:nvSpPr>
        <p:spPr>
          <a:xfrm>
            <a:off x="311700" y="355375"/>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Why care?</a:t>
            </a:r>
            <a:endParaRPr sz="3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2"/>
          <p:cNvSpPr txBox="1"/>
          <p:nvPr>
            <p:ph type="ctrTitle"/>
          </p:nvPr>
        </p:nvSpPr>
        <p:spPr>
          <a:xfrm>
            <a:off x="311700" y="355375"/>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Inconsolata Medium"/>
                <a:ea typeface="Inconsolata Medium"/>
                <a:cs typeface="Inconsolata Medium"/>
                <a:sym typeface="Inconsolata Medium"/>
              </a:rPr>
              <a:t>checking sigs</a:t>
            </a:r>
            <a:endParaRPr sz="3600">
              <a:latin typeface="Inconsolata Medium"/>
              <a:ea typeface="Inconsolata Medium"/>
              <a:cs typeface="Inconsolata Medium"/>
              <a:sym typeface="Inconsolata Medium"/>
            </a:endParaRPr>
          </a:p>
        </p:txBody>
      </p:sp>
      <p:pic>
        <p:nvPicPr>
          <p:cNvPr id="232" name="Google Shape;232;p42"/>
          <p:cNvPicPr preferRelativeResize="0"/>
          <p:nvPr/>
        </p:nvPicPr>
        <p:blipFill>
          <a:blip r:embed="rId3">
            <a:alphaModFix/>
          </a:blip>
          <a:stretch>
            <a:fillRect/>
          </a:stretch>
        </p:blipFill>
        <p:spPr>
          <a:xfrm>
            <a:off x="311700" y="1147525"/>
            <a:ext cx="6330325" cy="3918001"/>
          </a:xfrm>
          <a:prstGeom prst="rect">
            <a:avLst/>
          </a:prstGeom>
          <a:noFill/>
          <a:ln>
            <a:noFill/>
          </a:ln>
        </p:spPr>
      </p:pic>
      <p:pic>
        <p:nvPicPr>
          <p:cNvPr id="233" name="Google Shape;233;p42"/>
          <p:cNvPicPr preferRelativeResize="0"/>
          <p:nvPr/>
        </p:nvPicPr>
        <p:blipFill>
          <a:blip r:embed="rId4">
            <a:alphaModFix/>
          </a:blip>
          <a:stretch>
            <a:fillRect/>
          </a:stretch>
        </p:blipFill>
        <p:spPr>
          <a:xfrm>
            <a:off x="688988" y="979900"/>
            <a:ext cx="8315325" cy="3276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3"/>
          <p:cNvSpPr txBox="1"/>
          <p:nvPr>
            <p:ph type="ctrTitle"/>
          </p:nvPr>
        </p:nvSpPr>
        <p:spPr>
          <a:xfrm>
            <a:off x="311700" y="355375"/>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Inconsolata Medium"/>
                <a:ea typeface="Inconsolata Medium"/>
                <a:cs typeface="Inconsolata Medium"/>
                <a:sym typeface="Inconsolata Medium"/>
              </a:rPr>
              <a:t>checking sigs</a:t>
            </a:r>
            <a:endParaRPr sz="3600">
              <a:latin typeface="Inconsolata Medium"/>
              <a:ea typeface="Inconsolata Medium"/>
              <a:cs typeface="Inconsolata Medium"/>
              <a:sym typeface="Inconsolata Medium"/>
            </a:endParaRPr>
          </a:p>
        </p:txBody>
      </p:sp>
      <p:sp>
        <p:nvSpPr>
          <p:cNvPr id="239" name="Google Shape;239;p43"/>
          <p:cNvSpPr txBox="1"/>
          <p:nvPr>
            <p:ph type="ctrTitle"/>
          </p:nvPr>
        </p:nvSpPr>
        <p:spPr>
          <a:xfrm>
            <a:off x="311700" y="1560975"/>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sz="3600">
                <a:latin typeface="Inconsolata Medium"/>
                <a:ea typeface="Inconsolata Medium"/>
                <a:cs typeface="Inconsolata Medium"/>
                <a:sym typeface="Inconsolata Medium"/>
              </a:rPr>
              <a:t>???</a:t>
            </a:r>
            <a:endParaRPr i="1" sz="3600">
              <a:latin typeface="Inconsolata Medium"/>
              <a:ea typeface="Inconsolata Medium"/>
              <a:cs typeface="Inconsolata Medium"/>
              <a:sym typeface="Inconsolata Medium"/>
            </a:endParaRPr>
          </a:p>
        </p:txBody>
      </p:sp>
      <p:pic>
        <p:nvPicPr>
          <p:cNvPr id="240" name="Google Shape;240;p43"/>
          <p:cNvPicPr preferRelativeResize="0"/>
          <p:nvPr/>
        </p:nvPicPr>
        <p:blipFill>
          <a:blip r:embed="rId3">
            <a:alphaModFix/>
          </a:blip>
          <a:stretch>
            <a:fillRect/>
          </a:stretch>
        </p:blipFill>
        <p:spPr>
          <a:xfrm>
            <a:off x="2873738" y="2689475"/>
            <a:ext cx="3396534" cy="19105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4"/>
          <p:cNvSpPr txBox="1"/>
          <p:nvPr>
            <p:ph type="ctrTitle"/>
          </p:nvPr>
        </p:nvSpPr>
        <p:spPr>
          <a:xfrm>
            <a:off x="311700" y="355375"/>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Inconsolata Medium"/>
                <a:ea typeface="Inconsolata Medium"/>
                <a:cs typeface="Inconsolata Medium"/>
                <a:sym typeface="Inconsolata Medium"/>
              </a:rPr>
              <a:t>checking sigs</a:t>
            </a:r>
            <a:endParaRPr sz="3600">
              <a:latin typeface="Inconsolata Medium"/>
              <a:ea typeface="Inconsolata Medium"/>
              <a:cs typeface="Inconsolata Medium"/>
              <a:sym typeface="Inconsolata Medium"/>
            </a:endParaRPr>
          </a:p>
        </p:txBody>
      </p:sp>
      <p:sp>
        <p:nvSpPr>
          <p:cNvPr id="246" name="Google Shape;246;p44"/>
          <p:cNvSpPr txBox="1"/>
          <p:nvPr>
            <p:ph type="ctrTitle"/>
          </p:nvPr>
        </p:nvSpPr>
        <p:spPr>
          <a:xfrm>
            <a:off x="361675" y="2215350"/>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sz="3600">
                <a:latin typeface="Roboto Mono Medium"/>
                <a:ea typeface="Roboto Mono Medium"/>
                <a:cs typeface="Roboto Mono Medium"/>
                <a:sym typeface="Roboto Mono Medium"/>
              </a:rPr>
              <a:t>???</a:t>
            </a:r>
            <a:endParaRPr i="1" sz="3600">
              <a:latin typeface="Roboto Mono Medium"/>
              <a:ea typeface="Roboto Mono Medium"/>
              <a:cs typeface="Roboto Mono Medium"/>
              <a:sym typeface="Roboto Mono Medium"/>
            </a:endParaRPr>
          </a:p>
        </p:txBody>
      </p:sp>
      <p:pic>
        <p:nvPicPr>
          <p:cNvPr id="247" name="Google Shape;247;p44"/>
          <p:cNvPicPr preferRelativeResize="0"/>
          <p:nvPr/>
        </p:nvPicPr>
        <p:blipFill>
          <a:blip r:embed="rId3">
            <a:alphaModFix/>
          </a:blip>
          <a:stretch>
            <a:fillRect/>
          </a:stretch>
        </p:blipFill>
        <p:spPr>
          <a:xfrm>
            <a:off x="1104900" y="1862138"/>
            <a:ext cx="6934200" cy="14192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5"/>
          <p:cNvSpPr txBox="1"/>
          <p:nvPr>
            <p:ph type="ctrTitle"/>
          </p:nvPr>
        </p:nvSpPr>
        <p:spPr>
          <a:xfrm>
            <a:off x="311700" y="355375"/>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Inconsolata Medium"/>
                <a:ea typeface="Inconsolata Medium"/>
                <a:cs typeface="Inconsolata Medium"/>
                <a:sym typeface="Inconsolata Medium"/>
              </a:rPr>
              <a:t>brief measurement digression</a:t>
            </a:r>
            <a:endParaRPr sz="3600">
              <a:latin typeface="Inconsolata Medium"/>
              <a:ea typeface="Inconsolata Medium"/>
              <a:cs typeface="Inconsolata Medium"/>
              <a:sym typeface="Inconsolata Medium"/>
            </a:endParaRPr>
          </a:p>
        </p:txBody>
      </p:sp>
      <p:sp>
        <p:nvSpPr>
          <p:cNvPr id="253" name="Google Shape;253;p45"/>
          <p:cNvSpPr txBox="1"/>
          <p:nvPr/>
        </p:nvSpPr>
        <p:spPr>
          <a:xfrm>
            <a:off x="333600" y="1592100"/>
            <a:ext cx="8476800" cy="294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000"/>
              </a:spcBef>
              <a:spcAft>
                <a:spcPts val="0"/>
              </a:spcAft>
              <a:buClr>
                <a:srgbClr val="24292E"/>
              </a:buClr>
              <a:buSzPts val="1800"/>
              <a:buFont typeface="Inconsolata"/>
              <a:buChar char="●"/>
            </a:pPr>
            <a:r>
              <a:rPr lang="en" sz="1800">
                <a:solidFill>
                  <a:srgbClr val="24292E"/>
                </a:solidFill>
                <a:highlight>
                  <a:srgbClr val="FFFFFF"/>
                </a:highlight>
                <a:latin typeface="Inconsolata"/>
                <a:ea typeface="Inconsolata"/>
                <a:cs typeface="Inconsolata"/>
                <a:sym typeface="Inconsolata"/>
              </a:rPr>
              <a:t>P2P as the event loop: TX, CMPCTBLOCK, BLOCKTXN, </a:t>
            </a:r>
            <a:r>
              <a:rPr lang="en" sz="1800">
                <a:solidFill>
                  <a:srgbClr val="24292E"/>
                </a:solidFill>
                <a:highlight>
                  <a:srgbClr val="FFFFFF"/>
                </a:highlight>
                <a:latin typeface="Inconsolata"/>
                <a:ea typeface="Inconsolata"/>
                <a:cs typeface="Inconsolata"/>
                <a:sym typeface="Inconsolata"/>
              </a:rPr>
              <a:t>...</a:t>
            </a:r>
            <a:endParaRPr sz="1800">
              <a:solidFill>
                <a:srgbClr val="24292E"/>
              </a:solidFill>
              <a:highlight>
                <a:srgbClr val="FFFFFF"/>
              </a:highlight>
              <a:latin typeface="Inconsolata"/>
              <a:ea typeface="Inconsolata"/>
              <a:cs typeface="Inconsolata"/>
              <a:sym typeface="Inconsolata"/>
            </a:endParaRPr>
          </a:p>
          <a:p>
            <a:pPr indent="-342900" lvl="0" marL="457200" rtl="0" algn="l">
              <a:lnSpc>
                <a:spcPct val="115000"/>
              </a:lnSpc>
              <a:spcBef>
                <a:spcPts val="1000"/>
              </a:spcBef>
              <a:spcAft>
                <a:spcPts val="0"/>
              </a:spcAft>
              <a:buClr>
                <a:srgbClr val="24292E"/>
              </a:buClr>
              <a:buSzPts val="1800"/>
              <a:buFont typeface="Inconsolata"/>
              <a:buChar char="●"/>
            </a:pPr>
            <a:r>
              <a:rPr lang="en" sz="1800">
                <a:solidFill>
                  <a:srgbClr val="24292E"/>
                </a:solidFill>
                <a:highlight>
                  <a:srgbClr val="FFFFFF"/>
                </a:highlight>
                <a:latin typeface="Inconsolata"/>
                <a:ea typeface="Inconsolata"/>
                <a:cs typeface="Inconsolata"/>
                <a:sym typeface="Inconsolata"/>
              </a:rPr>
              <a:t>There are </a:t>
            </a:r>
            <a:r>
              <a:rPr lang="en" sz="1800">
                <a:solidFill>
                  <a:srgbClr val="24292E"/>
                </a:solidFill>
                <a:highlight>
                  <a:srgbClr val="FFFFFF"/>
                </a:highlight>
                <a:latin typeface="Inconsolata"/>
                <a:ea typeface="Inconsolata"/>
                <a:cs typeface="Inconsolata"/>
                <a:sym typeface="Inconsolata"/>
              </a:rPr>
              <a:t>basically</a:t>
            </a:r>
            <a:r>
              <a:rPr lang="en" sz="1800">
                <a:solidFill>
                  <a:srgbClr val="24292E"/>
                </a:solidFill>
                <a:highlight>
                  <a:srgbClr val="FFFFFF"/>
                </a:highlight>
                <a:latin typeface="Inconsolata"/>
                <a:ea typeface="Inconsolata"/>
                <a:cs typeface="Inconsolata"/>
                <a:sym typeface="Inconsolata"/>
              </a:rPr>
              <a:t> two files in Core for perf:</a:t>
            </a:r>
            <a:endParaRPr sz="1800">
              <a:solidFill>
                <a:srgbClr val="24292E"/>
              </a:solidFill>
              <a:highlight>
                <a:srgbClr val="FFFFFF"/>
              </a:highlight>
              <a:latin typeface="Inconsolata"/>
              <a:ea typeface="Inconsolata"/>
              <a:cs typeface="Inconsolata"/>
              <a:sym typeface="Inconsolata"/>
            </a:endParaRPr>
          </a:p>
          <a:p>
            <a:pPr indent="-342900" lvl="1" marL="914400" rtl="0" algn="l">
              <a:lnSpc>
                <a:spcPct val="115000"/>
              </a:lnSpc>
              <a:spcBef>
                <a:spcPts val="1000"/>
              </a:spcBef>
              <a:spcAft>
                <a:spcPts val="0"/>
              </a:spcAft>
              <a:buClr>
                <a:srgbClr val="24292E"/>
              </a:buClr>
              <a:buSzPts val="1800"/>
              <a:buFont typeface="Inconsolata"/>
              <a:buChar char="○"/>
            </a:pPr>
            <a:r>
              <a:rPr lang="en" sz="1800">
                <a:solidFill>
                  <a:srgbClr val="24292E"/>
                </a:solidFill>
                <a:highlight>
                  <a:srgbClr val="FFFFFF"/>
                </a:highlight>
                <a:latin typeface="Inconsolata"/>
                <a:ea typeface="Inconsolata"/>
                <a:cs typeface="Inconsolata"/>
                <a:sym typeface="Inconsolata"/>
              </a:rPr>
              <a:t>validation.cpp</a:t>
            </a:r>
            <a:endParaRPr sz="1800">
              <a:solidFill>
                <a:srgbClr val="24292E"/>
              </a:solidFill>
              <a:highlight>
                <a:srgbClr val="FFFFFF"/>
              </a:highlight>
              <a:latin typeface="Inconsolata"/>
              <a:ea typeface="Inconsolata"/>
              <a:cs typeface="Inconsolata"/>
              <a:sym typeface="Inconsolata"/>
            </a:endParaRPr>
          </a:p>
          <a:p>
            <a:pPr indent="-342900" lvl="1" marL="914400" rtl="0" algn="l">
              <a:lnSpc>
                <a:spcPct val="115000"/>
              </a:lnSpc>
              <a:spcBef>
                <a:spcPts val="1000"/>
              </a:spcBef>
              <a:spcAft>
                <a:spcPts val="0"/>
              </a:spcAft>
              <a:buClr>
                <a:srgbClr val="24292E"/>
              </a:buClr>
              <a:buSzPts val="1800"/>
              <a:buFont typeface="Inconsolata"/>
              <a:buChar char="○"/>
            </a:pPr>
            <a:r>
              <a:rPr lang="en" sz="1800">
                <a:solidFill>
                  <a:srgbClr val="24292E"/>
                </a:solidFill>
                <a:highlight>
                  <a:srgbClr val="FFFFFF"/>
                </a:highlight>
                <a:latin typeface="Inconsolata"/>
                <a:ea typeface="Inconsolata"/>
                <a:cs typeface="Inconsolata"/>
                <a:sym typeface="Inconsolata"/>
              </a:rPr>
              <a:t>net_processing.cpp</a:t>
            </a:r>
            <a:endParaRPr sz="1800">
              <a:solidFill>
                <a:srgbClr val="24292E"/>
              </a:solidFill>
              <a:highlight>
                <a:srgbClr val="FFFFFF"/>
              </a:highlight>
              <a:latin typeface="Inconsolata"/>
              <a:ea typeface="Inconsolata"/>
              <a:cs typeface="Inconsolata"/>
              <a:sym typeface="Inconsolata"/>
            </a:endParaRPr>
          </a:p>
          <a:p>
            <a:pPr indent="-342900" lvl="0" marL="457200" rtl="0" algn="l">
              <a:lnSpc>
                <a:spcPct val="115000"/>
              </a:lnSpc>
              <a:spcBef>
                <a:spcPts val="1000"/>
              </a:spcBef>
              <a:spcAft>
                <a:spcPts val="0"/>
              </a:spcAft>
              <a:buClr>
                <a:srgbClr val="24292E"/>
              </a:buClr>
              <a:buSzPts val="1800"/>
              <a:buFont typeface="Inconsolata"/>
              <a:buChar char="●"/>
            </a:pPr>
            <a:r>
              <a:rPr lang="en" sz="1800">
                <a:solidFill>
                  <a:srgbClr val="24292E"/>
                </a:solidFill>
                <a:highlight>
                  <a:srgbClr val="FFFFFF"/>
                </a:highlight>
                <a:latin typeface="Inconsolata"/>
                <a:ea typeface="Inconsolata"/>
                <a:cs typeface="Inconsolata"/>
                <a:sym typeface="Inconsolata"/>
              </a:rPr>
              <a:t>Script caching: cached on mempool acceptance</a:t>
            </a:r>
            <a:endParaRPr sz="1800">
              <a:solidFill>
                <a:srgbClr val="24292E"/>
              </a:solidFill>
              <a:highlight>
                <a:srgbClr val="FFFFFF"/>
              </a:highlight>
              <a:latin typeface="Inconsolata"/>
              <a:ea typeface="Inconsolata"/>
              <a:cs typeface="Inconsolata"/>
              <a:sym typeface="Inconsolata"/>
            </a:endParaRPr>
          </a:p>
          <a:p>
            <a:pPr indent="-342900" lvl="0" marL="457200" rtl="0" algn="l">
              <a:lnSpc>
                <a:spcPct val="115000"/>
              </a:lnSpc>
              <a:spcBef>
                <a:spcPts val="1000"/>
              </a:spcBef>
              <a:spcAft>
                <a:spcPts val="0"/>
              </a:spcAft>
              <a:buClr>
                <a:srgbClr val="24292E"/>
              </a:buClr>
              <a:buSzPts val="1800"/>
              <a:buFont typeface="Inconsolata"/>
              <a:buChar char="●"/>
            </a:pPr>
            <a:r>
              <a:rPr lang="en" sz="1800">
                <a:solidFill>
                  <a:srgbClr val="24292E"/>
                </a:solidFill>
                <a:highlight>
                  <a:srgbClr val="FFFFFF"/>
                </a:highlight>
                <a:latin typeface="Inconsolata"/>
                <a:ea typeface="Inconsolata"/>
                <a:cs typeface="Inconsolata"/>
                <a:sym typeface="Inconsolata"/>
              </a:rPr>
              <a:t>UTXO set cache warming</a:t>
            </a:r>
            <a:endParaRPr sz="1800">
              <a:solidFill>
                <a:srgbClr val="24292E"/>
              </a:solidFill>
              <a:highlight>
                <a:srgbClr val="FFFFFF"/>
              </a:highlight>
              <a:latin typeface="Inconsolata"/>
              <a:ea typeface="Inconsolata"/>
              <a:cs typeface="Inconsolata"/>
              <a:sym typeface="Inconsolata"/>
            </a:endParaRPr>
          </a:p>
          <a:p>
            <a:pPr indent="0" lvl="0" marL="0" rtl="0" algn="l">
              <a:lnSpc>
                <a:spcPct val="115000"/>
              </a:lnSpc>
              <a:spcBef>
                <a:spcPts val="1000"/>
              </a:spcBef>
              <a:spcAft>
                <a:spcPts val="1000"/>
              </a:spcAft>
              <a:buNone/>
            </a:pPr>
            <a:r>
              <a:t/>
            </a:r>
            <a:endParaRPr sz="1800">
              <a:latin typeface="Roboto Mono"/>
              <a:ea typeface="Roboto Mono"/>
              <a:cs typeface="Roboto Mono"/>
              <a:sym typeface="Roboto Mon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6"/>
          <p:cNvSpPr txBox="1"/>
          <p:nvPr>
            <p:ph type="ctrTitle"/>
          </p:nvPr>
        </p:nvSpPr>
        <p:spPr>
          <a:xfrm>
            <a:off x="311700" y="355375"/>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Inconsolata Medium"/>
                <a:ea typeface="Inconsolata Medium"/>
                <a:cs typeface="Inconsolata Medium"/>
                <a:sym typeface="Inconsolata Medium"/>
              </a:rPr>
              <a:t>work distribution</a:t>
            </a:r>
            <a:endParaRPr sz="3600">
              <a:latin typeface="Inconsolata Medium"/>
              <a:ea typeface="Inconsolata Medium"/>
              <a:cs typeface="Inconsolata Medium"/>
              <a:sym typeface="Inconsolata Medium"/>
            </a:endParaRPr>
          </a:p>
        </p:txBody>
      </p:sp>
      <p:sp>
        <p:nvSpPr>
          <p:cNvPr id="259" name="Google Shape;259;p46"/>
          <p:cNvSpPr txBox="1"/>
          <p:nvPr>
            <p:ph type="ctrTitle"/>
          </p:nvPr>
        </p:nvSpPr>
        <p:spPr>
          <a:xfrm>
            <a:off x="311700" y="1560975"/>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sz="3600">
                <a:latin typeface="Inconsolata Medium"/>
                <a:ea typeface="Inconsolata Medium"/>
                <a:cs typeface="Inconsolata Medium"/>
                <a:sym typeface="Inconsolata Medium"/>
              </a:rPr>
              <a:t>???</a:t>
            </a:r>
            <a:endParaRPr i="1" sz="3600">
              <a:latin typeface="Inconsolata Medium"/>
              <a:ea typeface="Inconsolata Medium"/>
              <a:cs typeface="Inconsolata Medium"/>
              <a:sym typeface="Inconsolata Medium"/>
            </a:endParaRPr>
          </a:p>
        </p:txBody>
      </p:sp>
      <p:pic>
        <p:nvPicPr>
          <p:cNvPr id="260" name="Google Shape;260;p46"/>
          <p:cNvPicPr preferRelativeResize="0"/>
          <p:nvPr/>
        </p:nvPicPr>
        <p:blipFill>
          <a:blip r:embed="rId3">
            <a:alphaModFix/>
          </a:blip>
          <a:stretch>
            <a:fillRect/>
          </a:stretch>
        </p:blipFill>
        <p:spPr>
          <a:xfrm>
            <a:off x="2873738" y="2689475"/>
            <a:ext cx="3396534" cy="19105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47"/>
          <p:cNvPicPr preferRelativeResize="0"/>
          <p:nvPr/>
        </p:nvPicPr>
        <p:blipFill>
          <a:blip r:embed="rId3">
            <a:alphaModFix/>
          </a:blip>
          <a:stretch>
            <a:fillRect/>
          </a:stretch>
        </p:blipFill>
        <p:spPr>
          <a:xfrm>
            <a:off x="1003238" y="577375"/>
            <a:ext cx="7137521" cy="4566125"/>
          </a:xfrm>
          <a:prstGeom prst="rect">
            <a:avLst/>
          </a:prstGeom>
          <a:noFill/>
          <a:ln>
            <a:noFill/>
          </a:ln>
        </p:spPr>
      </p:pic>
      <p:sp>
        <p:nvSpPr>
          <p:cNvPr id="266" name="Google Shape;266;p47"/>
          <p:cNvSpPr txBox="1"/>
          <p:nvPr>
            <p:ph type="ctrTitle"/>
          </p:nvPr>
        </p:nvSpPr>
        <p:spPr>
          <a:xfrm>
            <a:off x="199950" y="122575"/>
            <a:ext cx="7705500" cy="45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measurement: distribution of data rx’d</a:t>
            </a:r>
            <a:endParaRPr sz="17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48"/>
          <p:cNvPicPr preferRelativeResize="0"/>
          <p:nvPr/>
        </p:nvPicPr>
        <p:blipFill>
          <a:blip r:embed="rId3">
            <a:alphaModFix/>
          </a:blip>
          <a:stretch>
            <a:fillRect/>
          </a:stretch>
        </p:blipFill>
        <p:spPr>
          <a:xfrm>
            <a:off x="1035363" y="577375"/>
            <a:ext cx="7073285" cy="4566126"/>
          </a:xfrm>
          <a:prstGeom prst="rect">
            <a:avLst/>
          </a:prstGeom>
          <a:noFill/>
          <a:ln>
            <a:noFill/>
          </a:ln>
        </p:spPr>
      </p:pic>
      <p:sp>
        <p:nvSpPr>
          <p:cNvPr id="272" name="Google Shape;272;p48"/>
          <p:cNvSpPr txBox="1"/>
          <p:nvPr>
            <p:ph type="ctrTitle"/>
          </p:nvPr>
        </p:nvSpPr>
        <p:spPr>
          <a:xfrm>
            <a:off x="199950" y="122575"/>
            <a:ext cx="7705500" cy="45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measurement: distribution of data rx’d</a:t>
            </a:r>
            <a:endParaRPr sz="17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9"/>
          <p:cNvSpPr txBox="1"/>
          <p:nvPr>
            <p:ph type="ctrTitle"/>
          </p:nvPr>
        </p:nvSpPr>
        <p:spPr>
          <a:xfrm>
            <a:off x="199950" y="122575"/>
            <a:ext cx="7705500" cy="45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measurement: block bandwidth history</a:t>
            </a:r>
            <a:endParaRPr sz="1700"/>
          </a:p>
        </p:txBody>
      </p:sp>
      <p:pic>
        <p:nvPicPr>
          <p:cNvPr id="278" name="Google Shape;278;p49"/>
          <p:cNvPicPr preferRelativeResize="0"/>
          <p:nvPr/>
        </p:nvPicPr>
        <p:blipFill>
          <a:blip r:embed="rId3">
            <a:alphaModFix/>
          </a:blip>
          <a:stretch>
            <a:fillRect/>
          </a:stretch>
        </p:blipFill>
        <p:spPr>
          <a:xfrm>
            <a:off x="1026263" y="577375"/>
            <a:ext cx="7091474" cy="45661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0"/>
          <p:cNvSpPr txBox="1"/>
          <p:nvPr>
            <p:ph type="ctrTitle"/>
          </p:nvPr>
        </p:nvSpPr>
        <p:spPr>
          <a:xfrm>
            <a:off x="199950" y="122575"/>
            <a:ext cx="7705500" cy="45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measurement: block bandwidth history</a:t>
            </a:r>
            <a:endParaRPr sz="1700"/>
          </a:p>
        </p:txBody>
      </p:sp>
      <p:pic>
        <p:nvPicPr>
          <p:cNvPr id="284" name="Google Shape;284;p50"/>
          <p:cNvPicPr preferRelativeResize="0"/>
          <p:nvPr/>
        </p:nvPicPr>
        <p:blipFill>
          <a:blip r:embed="rId3">
            <a:alphaModFix/>
          </a:blip>
          <a:stretch>
            <a:fillRect/>
          </a:stretch>
        </p:blipFill>
        <p:spPr>
          <a:xfrm>
            <a:off x="1000325" y="577375"/>
            <a:ext cx="7143337" cy="4566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1"/>
          <p:cNvSpPr txBox="1"/>
          <p:nvPr>
            <p:ph type="ctrTitle"/>
          </p:nvPr>
        </p:nvSpPr>
        <p:spPr>
          <a:xfrm>
            <a:off x="199950" y="122575"/>
            <a:ext cx="7705500" cy="45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measurement: block bandwidth history</a:t>
            </a:r>
            <a:endParaRPr sz="1700"/>
          </a:p>
        </p:txBody>
      </p:sp>
      <p:pic>
        <p:nvPicPr>
          <p:cNvPr id="290" name="Google Shape;290;p51"/>
          <p:cNvPicPr preferRelativeResize="0"/>
          <p:nvPr/>
        </p:nvPicPr>
        <p:blipFill>
          <a:blip r:embed="rId3">
            <a:alphaModFix/>
          </a:blip>
          <a:stretch>
            <a:fillRect/>
          </a:stretch>
        </p:blipFill>
        <p:spPr>
          <a:xfrm>
            <a:off x="992063" y="577375"/>
            <a:ext cx="7159864" cy="4566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6"/>
          <p:cNvPicPr preferRelativeResize="0"/>
          <p:nvPr/>
        </p:nvPicPr>
        <p:blipFill>
          <a:blip r:embed="rId3">
            <a:alphaModFix/>
          </a:blip>
          <a:stretch>
            <a:fillRect/>
          </a:stretch>
        </p:blipFill>
        <p:spPr>
          <a:xfrm>
            <a:off x="152400" y="1893038"/>
            <a:ext cx="8839199" cy="1295568"/>
          </a:xfrm>
          <a:prstGeom prst="rect">
            <a:avLst/>
          </a:prstGeom>
          <a:noFill/>
          <a:ln>
            <a:noFill/>
          </a:ln>
        </p:spPr>
      </p:pic>
      <p:sp>
        <p:nvSpPr>
          <p:cNvPr id="72" name="Google Shape;72;p16"/>
          <p:cNvSpPr txBox="1"/>
          <p:nvPr>
            <p:ph type="ctrTitle"/>
          </p:nvPr>
        </p:nvSpPr>
        <p:spPr>
          <a:xfrm>
            <a:off x="311700" y="355375"/>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Why care?</a:t>
            </a:r>
            <a:endParaRPr sz="3600"/>
          </a:p>
        </p:txBody>
      </p:sp>
      <p:pic>
        <p:nvPicPr>
          <p:cNvPr id="73" name="Google Shape;73;p16"/>
          <p:cNvPicPr preferRelativeResize="0"/>
          <p:nvPr/>
        </p:nvPicPr>
        <p:blipFill>
          <a:blip r:embed="rId4">
            <a:alphaModFix/>
          </a:blip>
          <a:stretch>
            <a:fillRect/>
          </a:stretch>
        </p:blipFill>
        <p:spPr>
          <a:xfrm>
            <a:off x="3079700" y="1592646"/>
            <a:ext cx="4608576" cy="2697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2"/>
          <p:cNvSpPr txBox="1"/>
          <p:nvPr>
            <p:ph type="ctrTitle"/>
          </p:nvPr>
        </p:nvSpPr>
        <p:spPr>
          <a:xfrm>
            <a:off x="199950" y="122575"/>
            <a:ext cx="7705500" cy="45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measurement: critical-path work timing</a:t>
            </a:r>
            <a:endParaRPr sz="1700"/>
          </a:p>
        </p:txBody>
      </p:sp>
      <p:pic>
        <p:nvPicPr>
          <p:cNvPr id="296" name="Google Shape;296;p52"/>
          <p:cNvPicPr preferRelativeResize="0"/>
          <p:nvPr/>
        </p:nvPicPr>
        <p:blipFill>
          <a:blip r:embed="rId3">
            <a:alphaModFix/>
          </a:blip>
          <a:stretch>
            <a:fillRect/>
          </a:stretch>
        </p:blipFill>
        <p:spPr>
          <a:xfrm>
            <a:off x="982175" y="577375"/>
            <a:ext cx="6580302" cy="45661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3"/>
          <p:cNvSpPr txBox="1"/>
          <p:nvPr>
            <p:ph type="ctrTitle"/>
          </p:nvPr>
        </p:nvSpPr>
        <p:spPr>
          <a:xfrm>
            <a:off x="199950" y="122575"/>
            <a:ext cx="7705500" cy="45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measurement: critical-path work timing</a:t>
            </a:r>
            <a:endParaRPr sz="1700"/>
          </a:p>
        </p:txBody>
      </p:sp>
      <p:pic>
        <p:nvPicPr>
          <p:cNvPr id="302" name="Google Shape;302;p53"/>
          <p:cNvPicPr preferRelativeResize="0"/>
          <p:nvPr/>
        </p:nvPicPr>
        <p:blipFill>
          <a:blip r:embed="rId3">
            <a:alphaModFix/>
          </a:blip>
          <a:stretch>
            <a:fillRect/>
          </a:stretch>
        </p:blipFill>
        <p:spPr>
          <a:xfrm>
            <a:off x="982175" y="577375"/>
            <a:ext cx="6580302" cy="4566126"/>
          </a:xfrm>
          <a:prstGeom prst="rect">
            <a:avLst/>
          </a:prstGeom>
          <a:noFill/>
          <a:ln>
            <a:noFill/>
          </a:ln>
        </p:spPr>
      </p:pic>
      <p:pic>
        <p:nvPicPr>
          <p:cNvPr id="303" name="Google Shape;303;p53" title="fminus.png"/>
          <p:cNvPicPr preferRelativeResize="0"/>
          <p:nvPr/>
        </p:nvPicPr>
        <p:blipFill rotWithShape="1">
          <a:blip r:embed="rId4">
            <a:alphaModFix/>
          </a:blip>
          <a:srcRect b="9330" l="10206" r="6342" t="11197"/>
          <a:stretch/>
        </p:blipFill>
        <p:spPr>
          <a:xfrm>
            <a:off x="2877275" y="260725"/>
            <a:ext cx="4292650" cy="4087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4"/>
          <p:cNvSpPr txBox="1"/>
          <p:nvPr>
            <p:ph type="ctrTitle"/>
          </p:nvPr>
        </p:nvSpPr>
        <p:spPr>
          <a:xfrm>
            <a:off x="199950" y="122575"/>
            <a:ext cx="7705500" cy="45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measurement: critical-path work timing</a:t>
            </a:r>
            <a:endParaRPr sz="1700"/>
          </a:p>
        </p:txBody>
      </p:sp>
      <p:sp>
        <p:nvSpPr>
          <p:cNvPr id="309" name="Google Shape;309;p54"/>
          <p:cNvSpPr txBox="1"/>
          <p:nvPr/>
        </p:nvSpPr>
        <p:spPr>
          <a:xfrm>
            <a:off x="1042900" y="1024275"/>
            <a:ext cx="6676500" cy="30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310" name="Google Shape;310;p54"/>
          <p:cNvPicPr preferRelativeResize="0"/>
          <p:nvPr/>
        </p:nvPicPr>
        <p:blipFill>
          <a:blip r:embed="rId3">
            <a:alphaModFix/>
          </a:blip>
          <a:stretch>
            <a:fillRect/>
          </a:stretch>
        </p:blipFill>
        <p:spPr>
          <a:xfrm>
            <a:off x="1390650" y="904875"/>
            <a:ext cx="6362700" cy="33337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5"/>
          <p:cNvSpPr txBox="1"/>
          <p:nvPr>
            <p:ph type="ctrTitle"/>
          </p:nvPr>
        </p:nvSpPr>
        <p:spPr>
          <a:xfrm>
            <a:off x="311700" y="355375"/>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Inconsolata Medium"/>
                <a:ea typeface="Inconsolata Medium"/>
                <a:cs typeface="Inconsolata Medium"/>
                <a:sym typeface="Inconsolata Medium"/>
              </a:rPr>
              <a:t>bandwidth required</a:t>
            </a:r>
            <a:endParaRPr sz="3600">
              <a:latin typeface="Inconsolata Medium"/>
              <a:ea typeface="Inconsolata Medium"/>
              <a:cs typeface="Inconsolata Medium"/>
              <a:sym typeface="Inconsolata Medium"/>
            </a:endParaRPr>
          </a:p>
        </p:txBody>
      </p:sp>
      <p:pic>
        <p:nvPicPr>
          <p:cNvPr id="316" name="Google Shape;316;p55"/>
          <p:cNvPicPr preferRelativeResize="0"/>
          <p:nvPr/>
        </p:nvPicPr>
        <p:blipFill>
          <a:blip r:embed="rId3">
            <a:alphaModFix/>
          </a:blip>
          <a:stretch>
            <a:fillRect/>
          </a:stretch>
        </p:blipFill>
        <p:spPr>
          <a:xfrm>
            <a:off x="1747838" y="1583725"/>
            <a:ext cx="5648325" cy="2438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6"/>
          <p:cNvSpPr txBox="1"/>
          <p:nvPr>
            <p:ph type="ctrTitle"/>
          </p:nvPr>
        </p:nvSpPr>
        <p:spPr>
          <a:xfrm>
            <a:off x="311700" y="355375"/>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Inconsolata Medium"/>
                <a:ea typeface="Inconsolata Medium"/>
                <a:cs typeface="Inconsolata Medium"/>
                <a:sym typeface="Inconsolata Medium"/>
              </a:rPr>
              <a:t>mempool diffs</a:t>
            </a:r>
            <a:endParaRPr sz="3600">
              <a:latin typeface="Inconsolata Medium"/>
              <a:ea typeface="Inconsolata Medium"/>
              <a:cs typeface="Inconsolata Medium"/>
              <a:sym typeface="Inconsolata Medium"/>
            </a:endParaRPr>
          </a:p>
        </p:txBody>
      </p:sp>
      <p:sp>
        <p:nvSpPr>
          <p:cNvPr id="322" name="Google Shape;322;p56"/>
          <p:cNvSpPr txBox="1"/>
          <p:nvPr/>
        </p:nvSpPr>
        <p:spPr>
          <a:xfrm>
            <a:off x="1559700" y="2085800"/>
            <a:ext cx="6485400" cy="2309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000"/>
              </a:spcAft>
              <a:buNone/>
            </a:pPr>
            <a:r>
              <a:rPr lang="en" sz="1800">
                <a:solidFill>
                  <a:schemeClr val="dk2"/>
                </a:solidFill>
                <a:latin typeface="Inconsolata Medium"/>
                <a:ea typeface="Inconsolata Medium"/>
                <a:cs typeface="Inconsolata Medium"/>
                <a:sym typeface="Inconsolata Medium"/>
              </a:rPr>
              <a:t>“too much in the mempool; upon new block I’ll have to retrieve too much”</a:t>
            </a:r>
            <a:endParaRPr sz="1800">
              <a:solidFill>
                <a:schemeClr val="dk2"/>
              </a:solidFill>
              <a:latin typeface="Inconsolata Medium"/>
              <a:ea typeface="Inconsolata Medium"/>
              <a:cs typeface="Inconsolata Medium"/>
              <a:sym typeface="Inconsolata Medium"/>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7"/>
          <p:cNvSpPr txBox="1"/>
          <p:nvPr>
            <p:ph type="ctrTitle"/>
          </p:nvPr>
        </p:nvSpPr>
        <p:spPr>
          <a:xfrm>
            <a:off x="311700" y="355375"/>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Inconsolata Medium"/>
                <a:ea typeface="Inconsolata Medium"/>
                <a:cs typeface="Inconsolata Medium"/>
                <a:sym typeface="Inconsolata Medium"/>
              </a:rPr>
              <a:t>miner centralization</a:t>
            </a:r>
            <a:endParaRPr sz="3600">
              <a:latin typeface="Inconsolata Medium"/>
              <a:ea typeface="Inconsolata Medium"/>
              <a:cs typeface="Inconsolata Medium"/>
              <a:sym typeface="Inconsolata Medium"/>
            </a:endParaRPr>
          </a:p>
        </p:txBody>
      </p:sp>
      <p:sp>
        <p:nvSpPr>
          <p:cNvPr id="328" name="Google Shape;328;p57"/>
          <p:cNvSpPr txBox="1"/>
          <p:nvPr>
            <p:ph type="ctrTitle"/>
          </p:nvPr>
        </p:nvSpPr>
        <p:spPr>
          <a:xfrm>
            <a:off x="63700" y="1068175"/>
            <a:ext cx="8520600" cy="43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Inconsolata Medium"/>
                <a:ea typeface="Inconsolata Medium"/>
                <a:cs typeface="Inconsolata Medium"/>
                <a:sym typeface="Inconsolata Medium"/>
              </a:rPr>
              <a:t>block propagation</a:t>
            </a:r>
            <a:endParaRPr sz="2000">
              <a:solidFill>
                <a:schemeClr val="dk2"/>
              </a:solidFill>
              <a:latin typeface="Inconsolata Medium"/>
              <a:ea typeface="Inconsolata Medium"/>
              <a:cs typeface="Inconsolata Medium"/>
              <a:sym typeface="Inconsolata Medium"/>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8"/>
          <p:cNvSpPr txBox="1"/>
          <p:nvPr>
            <p:ph type="ctrTitle"/>
          </p:nvPr>
        </p:nvSpPr>
        <p:spPr>
          <a:xfrm>
            <a:off x="311700" y="355375"/>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Inconsolata Medium"/>
                <a:ea typeface="Inconsolata Medium"/>
                <a:cs typeface="Inconsolata Medium"/>
                <a:sym typeface="Inconsolata Medium"/>
              </a:rPr>
              <a:t>miner centralization</a:t>
            </a:r>
            <a:endParaRPr sz="3600">
              <a:latin typeface="Inconsolata Medium"/>
              <a:ea typeface="Inconsolata Medium"/>
              <a:cs typeface="Inconsolata Medium"/>
              <a:sym typeface="Inconsolata Medium"/>
            </a:endParaRPr>
          </a:p>
        </p:txBody>
      </p:sp>
      <p:sp>
        <p:nvSpPr>
          <p:cNvPr id="334" name="Google Shape;334;p58"/>
          <p:cNvSpPr txBox="1"/>
          <p:nvPr>
            <p:ph type="ctrTitle"/>
          </p:nvPr>
        </p:nvSpPr>
        <p:spPr>
          <a:xfrm>
            <a:off x="63700" y="1068175"/>
            <a:ext cx="8520600" cy="43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Inconsolata Medium"/>
                <a:ea typeface="Inconsolata Medium"/>
                <a:cs typeface="Inconsolata Medium"/>
                <a:sym typeface="Inconsolata Medium"/>
              </a:rPr>
              <a:t>selfish mining</a:t>
            </a:r>
            <a:endParaRPr sz="2000">
              <a:solidFill>
                <a:schemeClr val="dk2"/>
              </a:solidFill>
              <a:latin typeface="Inconsolata Medium"/>
              <a:ea typeface="Inconsolata Medium"/>
              <a:cs typeface="Inconsolata Medium"/>
              <a:sym typeface="Inconsolata Medium"/>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9"/>
          <p:cNvSpPr txBox="1"/>
          <p:nvPr>
            <p:ph type="ctrTitle"/>
          </p:nvPr>
        </p:nvSpPr>
        <p:spPr>
          <a:xfrm>
            <a:off x="311700" y="2215350"/>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Inconsolata Medium"/>
                <a:ea typeface="Inconsolata Medium"/>
                <a:cs typeface="Inconsolata Medium"/>
                <a:sym typeface="Inconsolata Medium"/>
              </a:rPr>
              <a:t>measurements</a:t>
            </a:r>
            <a:endParaRPr sz="3600">
              <a:latin typeface="Inconsolata Medium"/>
              <a:ea typeface="Inconsolata Medium"/>
              <a:cs typeface="Inconsolata Medium"/>
              <a:sym typeface="Inconsolata Medium"/>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60"/>
          <p:cNvSpPr txBox="1"/>
          <p:nvPr>
            <p:ph type="ctrTitle"/>
          </p:nvPr>
        </p:nvSpPr>
        <p:spPr>
          <a:xfrm>
            <a:off x="311700" y="2215350"/>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Inconsolata Medium"/>
                <a:ea typeface="Inconsolata Medium"/>
                <a:cs typeface="Inconsolata Medium"/>
                <a:sym typeface="Inconsolata Medium"/>
              </a:rPr>
              <a:t>actual problems</a:t>
            </a:r>
            <a:endParaRPr sz="3600">
              <a:latin typeface="Inconsolata Medium"/>
              <a:ea typeface="Inconsolata Medium"/>
              <a:cs typeface="Inconsolata Medium"/>
              <a:sym typeface="Inconsolata Medium"/>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1"/>
          <p:cNvSpPr txBox="1"/>
          <p:nvPr>
            <p:ph type="ctrTitle"/>
          </p:nvPr>
        </p:nvSpPr>
        <p:spPr>
          <a:xfrm>
            <a:off x="311700" y="355375"/>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Inconsolata Medium"/>
                <a:ea typeface="Inconsolata Medium"/>
                <a:cs typeface="Inconsolata Medium"/>
                <a:sym typeface="Inconsolata Medium"/>
              </a:rPr>
              <a:t>UTXO set indexing/size</a:t>
            </a:r>
            <a:endParaRPr sz="3600">
              <a:latin typeface="Inconsolata Medium"/>
              <a:ea typeface="Inconsolata Medium"/>
              <a:cs typeface="Inconsolata Medium"/>
              <a:sym typeface="Inconsolata Medium"/>
            </a:endParaRPr>
          </a:p>
        </p:txBody>
      </p:sp>
      <p:sp>
        <p:nvSpPr>
          <p:cNvPr id="350" name="Google Shape;350;p61"/>
          <p:cNvSpPr txBox="1"/>
          <p:nvPr/>
        </p:nvSpPr>
        <p:spPr>
          <a:xfrm>
            <a:off x="428325" y="1396750"/>
            <a:ext cx="8445600" cy="3370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Inconsolata Medium"/>
              <a:buChar char="-"/>
            </a:pPr>
            <a:r>
              <a:rPr lang="en" sz="1800">
                <a:solidFill>
                  <a:schemeClr val="dk2"/>
                </a:solidFill>
                <a:latin typeface="Inconsolata Medium"/>
                <a:ea typeface="Inconsolata Medium"/>
                <a:cs typeface="Inconsolata Medium"/>
                <a:sym typeface="Inconsolata Medium"/>
              </a:rPr>
              <a:t>utreexo fixes this at the cost of ~2x bandwidth</a:t>
            </a:r>
            <a:endParaRPr sz="1800">
              <a:solidFill>
                <a:schemeClr val="dk2"/>
              </a:solidFill>
              <a:latin typeface="Inconsolata Medium"/>
              <a:ea typeface="Inconsolata Medium"/>
              <a:cs typeface="Inconsolata Medium"/>
              <a:sym typeface="Inconsolata Medium"/>
            </a:endParaRPr>
          </a:p>
          <a:p>
            <a:pPr indent="-342900" lvl="0" marL="457200" rtl="0" algn="l">
              <a:spcBef>
                <a:spcPts val="1000"/>
              </a:spcBef>
              <a:spcAft>
                <a:spcPts val="1000"/>
              </a:spcAft>
              <a:buClr>
                <a:schemeClr val="dk2"/>
              </a:buClr>
              <a:buSzPts val="1800"/>
              <a:buFont typeface="Inconsolata Medium"/>
              <a:buChar char="-"/>
            </a:pPr>
            <a:r>
              <a:rPr lang="en" sz="1800">
                <a:solidFill>
                  <a:schemeClr val="dk2"/>
                </a:solidFill>
                <a:latin typeface="Inconsolata Medium"/>
                <a:ea typeface="Inconsolata Medium"/>
                <a:cs typeface="Inconsolata Medium"/>
                <a:sym typeface="Inconsolata Medium"/>
              </a:rPr>
              <a:t>but maybe doesn’t even matter that much since UTXO retrieval is distributed throughout poisson interval</a:t>
            </a:r>
            <a:endParaRPr sz="1800">
              <a:solidFill>
                <a:schemeClr val="dk2"/>
              </a:solidFill>
              <a:latin typeface="Inconsolata Medium"/>
              <a:ea typeface="Inconsolata Medium"/>
              <a:cs typeface="Inconsolata Medium"/>
              <a:sym typeface="Inconsolata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7"/>
          <p:cNvPicPr preferRelativeResize="0"/>
          <p:nvPr/>
        </p:nvPicPr>
        <p:blipFill>
          <a:blip r:embed="rId3">
            <a:alphaModFix/>
          </a:blip>
          <a:stretch>
            <a:fillRect/>
          </a:stretch>
        </p:blipFill>
        <p:spPr>
          <a:xfrm>
            <a:off x="152400" y="1893038"/>
            <a:ext cx="8839199" cy="1295568"/>
          </a:xfrm>
          <a:prstGeom prst="rect">
            <a:avLst/>
          </a:prstGeom>
          <a:noFill/>
          <a:ln>
            <a:noFill/>
          </a:ln>
        </p:spPr>
      </p:pic>
      <p:sp>
        <p:nvSpPr>
          <p:cNvPr id="79" name="Google Shape;79;p17"/>
          <p:cNvSpPr txBox="1"/>
          <p:nvPr>
            <p:ph type="ctrTitle"/>
          </p:nvPr>
        </p:nvSpPr>
        <p:spPr>
          <a:xfrm>
            <a:off x="311700" y="355375"/>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Why care?</a:t>
            </a:r>
            <a:endParaRPr sz="3600"/>
          </a:p>
        </p:txBody>
      </p:sp>
      <p:pic>
        <p:nvPicPr>
          <p:cNvPr id="80" name="Google Shape;80;p17"/>
          <p:cNvPicPr preferRelativeResize="0"/>
          <p:nvPr/>
        </p:nvPicPr>
        <p:blipFill>
          <a:blip r:embed="rId4">
            <a:alphaModFix/>
          </a:blip>
          <a:stretch>
            <a:fillRect/>
          </a:stretch>
        </p:blipFill>
        <p:spPr>
          <a:xfrm>
            <a:off x="3079700" y="1592646"/>
            <a:ext cx="4608576" cy="2697575"/>
          </a:xfrm>
          <a:prstGeom prst="rect">
            <a:avLst/>
          </a:prstGeom>
          <a:noFill/>
          <a:ln>
            <a:noFill/>
          </a:ln>
        </p:spPr>
      </p:pic>
      <p:sp>
        <p:nvSpPr>
          <p:cNvPr id="81" name="Google Shape;81;p17"/>
          <p:cNvSpPr/>
          <p:nvPr/>
        </p:nvSpPr>
        <p:spPr>
          <a:xfrm>
            <a:off x="1704025" y="1247750"/>
            <a:ext cx="3398700" cy="162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 name="Google Shape;82;p17"/>
          <p:cNvSpPr txBox="1"/>
          <p:nvPr/>
        </p:nvSpPr>
        <p:spPr>
          <a:xfrm>
            <a:off x="1899575" y="1387425"/>
            <a:ext cx="2998200" cy="12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dk2"/>
                </a:solidFill>
              </a:rPr>
              <a:t>“well, I can still transact”</a:t>
            </a:r>
            <a:endParaRPr sz="3200">
              <a:solidFill>
                <a:schemeClr val="dk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62"/>
          <p:cNvSpPr txBox="1"/>
          <p:nvPr>
            <p:ph type="ctrTitle"/>
          </p:nvPr>
        </p:nvSpPr>
        <p:spPr>
          <a:xfrm>
            <a:off x="311700" y="2215350"/>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Inconsolata Medium"/>
                <a:ea typeface="Inconsolata Medium"/>
                <a:cs typeface="Inconsolata Medium"/>
                <a:sym typeface="Inconsolata Medium"/>
              </a:rPr>
              <a:t>mitigations</a:t>
            </a:r>
            <a:endParaRPr sz="3600">
              <a:latin typeface="Inconsolata Medium"/>
              <a:ea typeface="Inconsolata Medium"/>
              <a:cs typeface="Inconsolata Medium"/>
              <a:sym typeface="Inconsolata Medium"/>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3"/>
          <p:cNvSpPr txBox="1"/>
          <p:nvPr>
            <p:ph type="ctrTitle"/>
          </p:nvPr>
        </p:nvSpPr>
        <p:spPr>
          <a:xfrm>
            <a:off x="497950" y="1891950"/>
            <a:ext cx="3413100" cy="13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Inconsolata Medium"/>
                <a:ea typeface="Inconsolata Medium"/>
                <a:cs typeface="Inconsolata Medium"/>
                <a:sym typeface="Inconsolata Medium"/>
              </a:rPr>
              <a:t>design </a:t>
            </a:r>
            <a:endParaRPr sz="3600">
              <a:latin typeface="Inconsolata Medium"/>
              <a:ea typeface="Inconsolata Medium"/>
              <a:cs typeface="Inconsolata Medium"/>
              <a:sym typeface="Inconsolata Medium"/>
            </a:endParaRPr>
          </a:p>
          <a:p>
            <a:pPr indent="0" lvl="0" marL="0" rtl="0" algn="ctr">
              <a:spcBef>
                <a:spcPts val="0"/>
              </a:spcBef>
              <a:spcAft>
                <a:spcPts val="0"/>
              </a:spcAft>
              <a:buNone/>
            </a:pPr>
            <a:r>
              <a:rPr lang="en" sz="3600">
                <a:latin typeface="Inconsolata Medium"/>
                <a:ea typeface="Inconsolata Medium"/>
                <a:cs typeface="Inconsolata Medium"/>
                <a:sym typeface="Inconsolata Medium"/>
              </a:rPr>
              <a:t>for exit</a:t>
            </a:r>
            <a:endParaRPr sz="3600">
              <a:latin typeface="Inconsolata Medium"/>
              <a:ea typeface="Inconsolata Medium"/>
              <a:cs typeface="Inconsolata Medium"/>
              <a:sym typeface="Inconsolata Medium"/>
            </a:endParaRPr>
          </a:p>
        </p:txBody>
      </p:sp>
      <p:pic>
        <p:nvPicPr>
          <p:cNvPr id="361" name="Google Shape;361;p63"/>
          <p:cNvPicPr preferRelativeResize="0"/>
          <p:nvPr/>
        </p:nvPicPr>
        <p:blipFill>
          <a:blip r:embed="rId3">
            <a:alphaModFix/>
          </a:blip>
          <a:stretch>
            <a:fillRect/>
          </a:stretch>
        </p:blipFill>
        <p:spPr>
          <a:xfrm>
            <a:off x="4398150" y="159825"/>
            <a:ext cx="3482736" cy="4983675"/>
          </a:xfrm>
          <a:prstGeom prst="rect">
            <a:avLst/>
          </a:prstGeom>
          <a:noFill/>
          <a:ln>
            <a:noFill/>
          </a:ln>
        </p:spPr>
      </p:pic>
      <p:sp>
        <p:nvSpPr>
          <p:cNvPr id="362" name="Google Shape;362;p63"/>
          <p:cNvSpPr txBox="1"/>
          <p:nvPr>
            <p:ph type="ctrTitle"/>
          </p:nvPr>
        </p:nvSpPr>
        <p:spPr>
          <a:xfrm>
            <a:off x="6892225" y="3184675"/>
            <a:ext cx="1500600" cy="41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latin typeface="Inconsolata Medium"/>
                <a:ea typeface="Inconsolata Medium"/>
                <a:cs typeface="Inconsolata Medium"/>
                <a:sym typeface="Inconsolata Medium"/>
              </a:rPr>
              <a:t>utxos.org</a:t>
            </a:r>
            <a:endParaRPr sz="1400">
              <a:latin typeface="Inconsolata Medium"/>
              <a:ea typeface="Inconsolata Medium"/>
              <a:cs typeface="Inconsolata Medium"/>
              <a:sym typeface="Inconsolata Medium"/>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64"/>
          <p:cNvPicPr preferRelativeResize="0"/>
          <p:nvPr/>
        </p:nvPicPr>
        <p:blipFill>
          <a:blip r:embed="rId3">
            <a:alphaModFix/>
          </a:blip>
          <a:stretch>
            <a:fillRect/>
          </a:stretch>
        </p:blipFill>
        <p:spPr>
          <a:xfrm>
            <a:off x="2785875" y="860100"/>
            <a:ext cx="3572226" cy="35722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5"/>
          <p:cNvSpPr txBox="1"/>
          <p:nvPr>
            <p:ph type="ctrTitle"/>
          </p:nvPr>
        </p:nvSpPr>
        <p:spPr>
          <a:xfrm>
            <a:off x="311700" y="1517800"/>
            <a:ext cx="8520600" cy="169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Inconsolata Medium"/>
                <a:ea typeface="Inconsolata Medium"/>
                <a:cs typeface="Inconsolata Medium"/>
                <a:sym typeface="Inconsolata Medium"/>
              </a:rPr>
              <a:t>Have our trade-offs</a:t>
            </a:r>
            <a:endParaRPr sz="3600">
              <a:latin typeface="Inconsolata Medium"/>
              <a:ea typeface="Inconsolata Medium"/>
              <a:cs typeface="Inconsolata Medium"/>
              <a:sym typeface="Inconsolata Medium"/>
            </a:endParaRPr>
          </a:p>
          <a:p>
            <a:pPr indent="0" lvl="0" marL="0" rtl="0" algn="ctr">
              <a:spcBef>
                <a:spcPts val="0"/>
              </a:spcBef>
              <a:spcAft>
                <a:spcPts val="0"/>
              </a:spcAft>
              <a:buNone/>
            </a:pPr>
            <a:r>
              <a:rPr lang="en" sz="3600">
                <a:latin typeface="Inconsolata Medium"/>
                <a:ea typeface="Inconsolata Medium"/>
                <a:cs typeface="Inconsolata Medium"/>
                <a:sym typeface="Inconsolata Medium"/>
              </a:rPr>
              <a:t>aged well?</a:t>
            </a:r>
            <a:endParaRPr sz="3600">
              <a:latin typeface="Inconsolata Medium"/>
              <a:ea typeface="Inconsolata Medium"/>
              <a:cs typeface="Inconsolata Medium"/>
              <a:sym typeface="Inconsolata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ctrTitle"/>
          </p:nvPr>
        </p:nvSpPr>
        <p:spPr>
          <a:xfrm>
            <a:off x="311700" y="355375"/>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900"/>
              <a:t>Finance is discontinuous</a:t>
            </a:r>
            <a:endParaRPr sz="2900"/>
          </a:p>
        </p:txBody>
      </p:sp>
      <p:pic>
        <p:nvPicPr>
          <p:cNvPr descr="Credit Suisse Crashes To All Time Low After Boosting Deposit Rates To ..." id="88" name="Google Shape;88;p18"/>
          <p:cNvPicPr preferRelativeResize="0"/>
          <p:nvPr/>
        </p:nvPicPr>
        <p:blipFill>
          <a:blip r:embed="rId3">
            <a:alphaModFix/>
          </a:blip>
          <a:stretch>
            <a:fillRect/>
          </a:stretch>
        </p:blipFill>
        <p:spPr>
          <a:xfrm>
            <a:off x="2065163" y="1741275"/>
            <a:ext cx="5013676" cy="2834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descr="Credit Suisse Crashes To All Time Low After Boosting Deposit Rates To ..." id="93" name="Google Shape;93;p19"/>
          <p:cNvPicPr preferRelativeResize="0"/>
          <p:nvPr/>
        </p:nvPicPr>
        <p:blipFill>
          <a:blip r:embed="rId3">
            <a:alphaModFix/>
          </a:blip>
          <a:stretch>
            <a:fillRect/>
          </a:stretch>
        </p:blipFill>
        <p:spPr>
          <a:xfrm>
            <a:off x="2065163" y="1741275"/>
            <a:ext cx="5013676" cy="2834950"/>
          </a:xfrm>
          <a:prstGeom prst="rect">
            <a:avLst/>
          </a:prstGeom>
          <a:noFill/>
          <a:ln>
            <a:noFill/>
          </a:ln>
        </p:spPr>
      </p:pic>
      <p:pic>
        <p:nvPicPr>
          <p:cNvPr id="94" name="Google Shape;94;p19"/>
          <p:cNvPicPr preferRelativeResize="0"/>
          <p:nvPr/>
        </p:nvPicPr>
        <p:blipFill>
          <a:blip r:embed="rId4">
            <a:alphaModFix/>
          </a:blip>
          <a:stretch>
            <a:fillRect/>
          </a:stretch>
        </p:blipFill>
        <p:spPr>
          <a:xfrm>
            <a:off x="1195300" y="1288400"/>
            <a:ext cx="6518825" cy="3246350"/>
          </a:xfrm>
          <a:prstGeom prst="rect">
            <a:avLst/>
          </a:prstGeom>
          <a:noFill/>
          <a:ln>
            <a:noFill/>
          </a:ln>
        </p:spPr>
      </p:pic>
      <p:sp>
        <p:nvSpPr>
          <p:cNvPr id="95" name="Google Shape;95;p19"/>
          <p:cNvSpPr txBox="1"/>
          <p:nvPr>
            <p:ph type="ctrTitle"/>
          </p:nvPr>
        </p:nvSpPr>
        <p:spPr>
          <a:xfrm>
            <a:off x="311700" y="355375"/>
            <a:ext cx="8520600" cy="7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900"/>
              <a:t>Finance is discontinuous</a:t>
            </a:r>
            <a:endParaRPr sz="2900"/>
          </a:p>
        </p:txBody>
      </p:sp>
      <p:cxnSp>
        <p:nvCxnSpPr>
          <p:cNvPr id="96" name="Google Shape;96;p19"/>
          <p:cNvCxnSpPr/>
          <p:nvPr/>
        </p:nvCxnSpPr>
        <p:spPr>
          <a:xfrm>
            <a:off x="2346525" y="800800"/>
            <a:ext cx="1247700" cy="0"/>
          </a:xfrm>
          <a:prstGeom prst="straightConnector1">
            <a:avLst/>
          </a:prstGeom>
          <a:noFill/>
          <a:ln cap="flat" cmpd="sng" w="38100">
            <a:solidFill>
              <a:schemeClr val="dk2"/>
            </a:solidFill>
            <a:prstDash val="solid"/>
            <a:round/>
            <a:headEnd len="med" w="med" type="none"/>
            <a:tailEnd len="med" w="med" type="none"/>
          </a:ln>
        </p:spPr>
      </p:cxnSp>
      <p:sp>
        <p:nvSpPr>
          <p:cNvPr id="97" name="Google Shape;97;p19"/>
          <p:cNvSpPr txBox="1"/>
          <p:nvPr/>
        </p:nvSpPr>
        <p:spPr>
          <a:xfrm>
            <a:off x="2599625" y="288675"/>
            <a:ext cx="13503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E06666"/>
                </a:solidFill>
                <a:latin typeface="Inconsolata SemiBold"/>
                <a:ea typeface="Inconsolata SemiBold"/>
                <a:cs typeface="Inconsolata SemiBold"/>
                <a:sym typeface="Inconsolata SemiBold"/>
              </a:rPr>
              <a:t>regulation</a:t>
            </a:r>
            <a:endParaRPr sz="1800">
              <a:solidFill>
                <a:srgbClr val="E06666"/>
              </a:solidFill>
              <a:latin typeface="Inconsolata SemiBold"/>
              <a:ea typeface="Inconsolata SemiBold"/>
              <a:cs typeface="Inconsolata SemiBold"/>
              <a:sym typeface="Inconsolata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nvSpPr>
        <p:spPr>
          <a:xfrm>
            <a:off x="1666775" y="819425"/>
            <a:ext cx="6024600" cy="25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Spectral Light"/>
                <a:ea typeface="Spectral Light"/>
                <a:cs typeface="Spectral Light"/>
                <a:sym typeface="Spectral Light"/>
              </a:rPr>
              <a:t>“Consider a turkey that is fed every day. Every single feeding will firm up the bird’s belief that it is the general rule of life to be fed every day by friendly members of the human race.</a:t>
            </a:r>
            <a:endParaRPr sz="1800">
              <a:solidFill>
                <a:schemeClr val="dk2"/>
              </a:solidFill>
              <a:latin typeface="Spectral Light"/>
              <a:ea typeface="Spectral Light"/>
              <a:cs typeface="Spectral Light"/>
              <a:sym typeface="Spectral Light"/>
            </a:endParaRPr>
          </a:p>
          <a:p>
            <a:pPr indent="0" lvl="0" marL="0" rtl="0" algn="l">
              <a:spcBef>
                <a:spcPts val="0"/>
              </a:spcBef>
              <a:spcAft>
                <a:spcPts val="0"/>
              </a:spcAft>
              <a:buNone/>
            </a:pPr>
            <a:r>
              <a:t/>
            </a:r>
            <a:endParaRPr sz="1800">
              <a:solidFill>
                <a:schemeClr val="dk2"/>
              </a:solidFill>
              <a:latin typeface="Spectral Light"/>
              <a:ea typeface="Spectral Light"/>
              <a:cs typeface="Spectral Light"/>
              <a:sym typeface="Spectral Light"/>
            </a:endParaRPr>
          </a:p>
          <a:p>
            <a:pPr indent="0" lvl="0" marL="0" rtl="0" algn="l">
              <a:spcBef>
                <a:spcPts val="0"/>
              </a:spcBef>
              <a:spcAft>
                <a:spcPts val="0"/>
              </a:spcAft>
              <a:buClr>
                <a:schemeClr val="dk1"/>
              </a:buClr>
              <a:buSzPts val="1100"/>
              <a:buFont typeface="Arial"/>
              <a:buNone/>
            </a:pPr>
            <a:r>
              <a:rPr lang="en" sz="1800">
                <a:solidFill>
                  <a:schemeClr val="dk2"/>
                </a:solidFill>
                <a:latin typeface="Spectral Light"/>
                <a:ea typeface="Spectral Light"/>
                <a:cs typeface="Spectral Light"/>
                <a:sym typeface="Spectral Light"/>
              </a:rPr>
              <a:t>On the afternoon of the Wednesday before Thanksgiving, something unexpected will happen to the turkey. It will incur a revision of belief.”</a:t>
            </a:r>
            <a:endParaRPr sz="1800">
              <a:solidFill>
                <a:schemeClr val="dk2"/>
              </a:solidFill>
              <a:latin typeface="Spectral Light"/>
              <a:ea typeface="Spectral Light"/>
              <a:cs typeface="Spectral Light"/>
              <a:sym typeface="Spectral Light"/>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103" name="Google Shape;103;p20"/>
          <p:cNvSpPr txBox="1"/>
          <p:nvPr/>
        </p:nvSpPr>
        <p:spPr>
          <a:xfrm>
            <a:off x="1704025" y="3519800"/>
            <a:ext cx="5549700" cy="6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Inconsolata Light"/>
                <a:ea typeface="Inconsolata Light"/>
                <a:cs typeface="Inconsolata Light"/>
                <a:sym typeface="Inconsolata Light"/>
              </a:rPr>
              <a:t>Nassim Taleb (ardent bitcoin supporter)</a:t>
            </a:r>
            <a:endParaRPr sz="1800">
              <a:solidFill>
                <a:schemeClr val="dk2"/>
              </a:solidFill>
              <a:latin typeface="Inconsolata Light"/>
              <a:ea typeface="Inconsolata Light"/>
              <a:cs typeface="Inconsolata Light"/>
              <a:sym typeface="Inconsolata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ctrTitle"/>
          </p:nvPr>
        </p:nvSpPr>
        <p:spPr>
          <a:xfrm>
            <a:off x="311700" y="1705800"/>
            <a:ext cx="8520600" cy="173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Inconsolata Medium"/>
                <a:ea typeface="Inconsolata Medium"/>
                <a:cs typeface="Inconsolata Medium"/>
                <a:sym typeface="Inconsolata Medium"/>
              </a:rPr>
              <a:t>not your keys,</a:t>
            </a:r>
            <a:endParaRPr sz="3600">
              <a:latin typeface="Inconsolata Medium"/>
              <a:ea typeface="Inconsolata Medium"/>
              <a:cs typeface="Inconsolata Medium"/>
              <a:sym typeface="Inconsolata Medium"/>
            </a:endParaRPr>
          </a:p>
          <a:p>
            <a:pPr indent="0" lvl="0" marL="0" rtl="0" algn="ctr">
              <a:spcBef>
                <a:spcPts val="0"/>
              </a:spcBef>
              <a:spcAft>
                <a:spcPts val="0"/>
              </a:spcAft>
              <a:buNone/>
            </a:pPr>
            <a:r>
              <a:t/>
            </a:r>
            <a:endParaRPr sz="3600">
              <a:latin typeface="Inconsolata Medium"/>
              <a:ea typeface="Inconsolata Medium"/>
              <a:cs typeface="Inconsolata Medium"/>
              <a:sym typeface="Inconsolata Medium"/>
            </a:endParaRPr>
          </a:p>
          <a:p>
            <a:pPr indent="0" lvl="0" marL="0" rtl="0" algn="ctr">
              <a:spcBef>
                <a:spcPts val="0"/>
              </a:spcBef>
              <a:spcAft>
                <a:spcPts val="0"/>
              </a:spcAft>
              <a:buNone/>
            </a:pPr>
            <a:r>
              <a:rPr lang="en" sz="3600">
                <a:latin typeface="Inconsolata Medium"/>
                <a:ea typeface="Inconsolata Medium"/>
                <a:cs typeface="Inconsolata Medium"/>
                <a:sym typeface="Inconsolata Medium"/>
              </a:rPr>
              <a:t>not your </a:t>
            </a:r>
            <a:r>
              <a:rPr lang="en" sz="3600" strike="sngStrike">
                <a:latin typeface="Inconsolata Medium"/>
                <a:ea typeface="Inconsolata Medium"/>
                <a:cs typeface="Inconsolata Medium"/>
                <a:sym typeface="Inconsolata Medium"/>
              </a:rPr>
              <a:t>coins</a:t>
            </a:r>
            <a:r>
              <a:rPr lang="en" sz="3600">
                <a:latin typeface="Inconsolata Medium"/>
                <a:ea typeface="Inconsolata Medium"/>
                <a:cs typeface="Inconsolata Medium"/>
                <a:sym typeface="Inconsolata Medium"/>
              </a:rPr>
              <a:t> </a:t>
            </a:r>
            <a:r>
              <a:rPr lang="en" sz="3600">
                <a:solidFill>
                  <a:srgbClr val="4A86E8"/>
                </a:solidFill>
                <a:latin typeface="Inconsolata Medium"/>
                <a:ea typeface="Inconsolata Medium"/>
                <a:cs typeface="Inconsolata Medium"/>
                <a:sym typeface="Inconsolata Medium"/>
              </a:rPr>
              <a:t>consensus</a:t>
            </a:r>
            <a:endParaRPr sz="3600">
              <a:solidFill>
                <a:srgbClr val="4A86E8"/>
              </a:solidFill>
              <a:latin typeface="Inconsolata Medium"/>
              <a:ea typeface="Inconsolata Medium"/>
              <a:cs typeface="Inconsolata Medium"/>
              <a:sym typeface="Inconsolata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